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3" d="100"/>
          <a:sy n="63" d="100"/>
        </p:scale>
        <p:origin x="32" y="8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3B936-AFF9-4A59-B7C5-49BFE77E6650}" type="datetimeFigureOut">
              <a:rPr lang="en-US" smtClean="0"/>
              <a:t>7/16/2019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605C9-5357-4750-B598-E17A8382DF55}" type="slidenum">
              <a:rPr lang="en-US" smtClean="0"/>
              <a:t>‹#›</a:t>
            </a:fld>
            <a:endParaRPr lang="en-US"/>
          </a:p>
        </p:txBody>
      </p:sp>
    </p:spTree>
    <p:extLst>
      <p:ext uri="{BB962C8B-B14F-4D97-AF65-F5344CB8AC3E}">
        <p14:creationId xmlns:p14="http://schemas.microsoft.com/office/powerpoint/2010/main" val="194575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AutoNum type="arabicPeriod"/>
            </a:pPr>
            <a:r>
              <a:rPr lang="en-US"/>
              <a:t>I put a date on my calendar to create a plan or plans.</a:t>
            </a:r>
            <a:endParaRPr/>
          </a:p>
          <a:p>
            <a:pPr marL="457200" lvl="0" indent="-317500" algn="l" rtl="0">
              <a:spcBef>
                <a:spcPts val="0"/>
              </a:spcBef>
              <a:spcAft>
                <a:spcPts val="0"/>
              </a:spcAft>
              <a:buSzPts val="1400"/>
              <a:buAutoNum type="arabicPeriod"/>
            </a:pPr>
            <a:r>
              <a:rPr lang="en-US"/>
              <a:t>I schedule a meeting with stakeholders - could be parent conferences, could be a Teacher Based Team  meeting, could be Friday lunch (the psychs and I liked Telaquepaque) to discuss the needs of the learner or learners.</a:t>
            </a:r>
            <a:endParaRPr/>
          </a:p>
          <a:p>
            <a:pPr marL="457200" lvl="0" indent="-317500" algn="l" rtl="0">
              <a:spcBef>
                <a:spcPts val="0"/>
              </a:spcBef>
              <a:spcAft>
                <a:spcPts val="0"/>
              </a:spcAft>
              <a:buSzPts val="1400"/>
              <a:buAutoNum type="arabicPeriod"/>
            </a:pPr>
            <a:r>
              <a:rPr lang="en-US"/>
              <a:t>Frame some questions about the learner - what are the different  perspectives on what works for the student? (Parents live with these kids.) Give people an idea of what you think could be a good goal for the student or students (accelerated reading materials, Algebra 1 class for 7th graders, an in-depth project on the importance of civil discourse).</a:t>
            </a:r>
            <a:endParaRPr/>
          </a:p>
          <a:p>
            <a:pPr marL="457200" lvl="0" indent="-317500" algn="l" rtl="0">
              <a:spcBef>
                <a:spcPts val="0"/>
              </a:spcBef>
              <a:spcAft>
                <a:spcPts val="0"/>
              </a:spcAft>
              <a:buSzPts val="1400"/>
              <a:buAutoNum type="arabicPeriod"/>
            </a:pPr>
            <a:r>
              <a:rPr lang="en-US"/>
              <a:t>How are you going to know who really has “buy in”? A signature signifies who’s  on board.</a:t>
            </a:r>
            <a:endParaRPr/>
          </a:p>
          <a:p>
            <a:pPr marL="0" lvl="0" indent="0" algn="l" rtl="0">
              <a:spcBef>
                <a:spcPts val="0"/>
              </a:spcBef>
              <a:spcAft>
                <a:spcPts val="0"/>
              </a:spcAft>
              <a:buNone/>
            </a:pPr>
            <a:endParaRPr/>
          </a:p>
          <a:p>
            <a:pPr marL="0" lvl="0" indent="0" algn="l" rtl="0">
              <a:spcBef>
                <a:spcPts val="0"/>
              </a:spcBef>
              <a:spcAft>
                <a:spcPts val="0"/>
              </a:spcAft>
              <a:buNone/>
            </a:pPr>
            <a:r>
              <a:rPr lang="en-US"/>
              <a:t>Now on to the nuts and bolts - not always best to build the plane as you’re flying it.</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66" name="Google Shape;16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atin typeface="Tahoma"/>
                <a:ea typeface="Tahoma"/>
                <a:cs typeface="Tahoma"/>
                <a:sym typeface="Tahoma"/>
              </a:rPr>
              <a:t>Ohio and Colorado have excellent documents (WEPS and ALPS) that are truly detailed and robust SMART goals. They address levels of academic functioning, social and emotional considerations, as well as services outside the classroom that can be accessed.</a:t>
            </a:r>
            <a:endParaRPr>
              <a:latin typeface="Tahoma"/>
              <a:ea typeface="Tahoma"/>
              <a:cs typeface="Tahoma"/>
              <a:sym typeface="Tahoma"/>
            </a:endParaRPr>
          </a:p>
          <a:p>
            <a:pPr marL="0" lvl="0" indent="0" algn="l" rtl="0">
              <a:spcBef>
                <a:spcPts val="0"/>
              </a:spcBef>
              <a:spcAft>
                <a:spcPts val="0"/>
              </a:spcAft>
              <a:buNone/>
            </a:pPr>
            <a:r>
              <a:rPr lang="en-US">
                <a:latin typeface="Tahoma"/>
                <a:ea typeface="Tahoma"/>
                <a:cs typeface="Tahoma"/>
                <a:sym typeface="Tahoma"/>
              </a:rPr>
              <a:t> </a:t>
            </a:r>
            <a:endParaRPr/>
          </a:p>
        </p:txBody>
      </p:sp>
      <p:sp>
        <p:nvSpPr>
          <p:cNvPr id="204" name="Google Shape;20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028774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596C5-3ECA-4434-8030-5360BD799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944DC8-F9C3-4E74-B936-29D09310B4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512E0-8714-49AC-B542-C15AFB7C976D}"/>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5" name="Footer Placeholder 4">
            <a:extLst>
              <a:ext uri="{FF2B5EF4-FFF2-40B4-BE49-F238E27FC236}">
                <a16:creationId xmlns:a16="http://schemas.microsoft.com/office/drawing/2014/main" id="{7B40FEC6-347F-444A-9B90-132521D14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23641-A0DF-47BD-BCFF-017DECCD40A2}"/>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194410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B5284-DA65-40CE-B009-7824453BBC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FD1D6B-440E-4EFA-B84B-1F34B09A25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8E412-FBBC-4658-8185-84423DA09257}"/>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5" name="Footer Placeholder 4">
            <a:extLst>
              <a:ext uri="{FF2B5EF4-FFF2-40B4-BE49-F238E27FC236}">
                <a16:creationId xmlns:a16="http://schemas.microsoft.com/office/drawing/2014/main" id="{233BEB6B-F665-444A-B2A0-11F9525EF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1976D-3E6A-4034-8287-7D6EB722A582}"/>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2813878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800381-D992-4A30-B423-6B7076A33E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A7AFF2-DE71-4EB8-9596-70B290F99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C175B-3607-4369-9E27-03AD5E65E504}"/>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5" name="Footer Placeholder 4">
            <a:extLst>
              <a:ext uri="{FF2B5EF4-FFF2-40B4-BE49-F238E27FC236}">
                <a16:creationId xmlns:a16="http://schemas.microsoft.com/office/drawing/2014/main" id="{3E8CB9FF-F190-4FE1-9747-5C8A3D9C1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7F4A5-C804-4A1A-A04A-29CB9A5BA881}"/>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1463988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37"/>
        <p:cNvGrpSpPr/>
        <p:nvPr/>
      </p:nvGrpSpPr>
      <p:grpSpPr>
        <a:xfrm>
          <a:off x="0" y="0"/>
          <a:ext cx="0" cy="0"/>
          <a:chOff x="0" y="0"/>
          <a:chExt cx="0" cy="0"/>
        </a:xfrm>
      </p:grpSpPr>
      <p:sp>
        <p:nvSpPr>
          <p:cNvPr id="38" name="Google Shape;38;p5"/>
          <p:cNvSpPr/>
          <p:nvPr/>
        </p:nvSpPr>
        <p:spPr>
          <a:xfrm flipH="1">
            <a:off x="12699" y="0"/>
            <a:ext cx="6004585" cy="2041975"/>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39" name="Google Shape;39;p5"/>
          <p:cNvSpPr txBox="1">
            <a:spLocks noGrp="1"/>
          </p:cNvSpPr>
          <p:nvPr>
            <p:ph type="title"/>
          </p:nvPr>
        </p:nvSpPr>
        <p:spPr>
          <a:xfrm>
            <a:off x="451514" y="375313"/>
            <a:ext cx="5114017" cy="1139895"/>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4000"/>
              <a:buFont typeface="Century Gothic"/>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451514" y="2222287"/>
            <a:ext cx="5553071" cy="3638763"/>
          </a:xfrm>
          <a:prstGeom prst="rect">
            <a:avLst/>
          </a:prstGeom>
          <a:noFill/>
          <a:ln w="25400" cap="flat" cmpd="sng">
            <a:solidFill>
              <a:schemeClr val="lt2"/>
            </a:solidFill>
            <a:prstDash val="solid"/>
            <a:round/>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41" name="Google Shape;41;p5"/>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4" name="Google Shape;44;p5"/>
          <p:cNvSpPr txBox="1">
            <a:spLocks noGrp="1"/>
          </p:cNvSpPr>
          <p:nvPr>
            <p:ph type="body" idx="2"/>
          </p:nvPr>
        </p:nvSpPr>
        <p:spPr>
          <a:xfrm>
            <a:off x="6456099" y="375312"/>
            <a:ext cx="5186363" cy="5485737"/>
          </a:xfrm>
          <a:prstGeom prst="rect">
            <a:avLst/>
          </a:prstGeom>
          <a:noFill/>
          <a:ln>
            <a:noFill/>
          </a:ln>
        </p:spPr>
        <p:txBody>
          <a:bodyPr spcFirstLastPara="1" wrap="square" lIns="91425" tIns="45700" rIns="91425" bIns="45700" anchor="t" anchorCtr="0"/>
          <a:lstStyle>
            <a:lvl1pPr marL="457200" lvl="0" indent="-370840" algn="l">
              <a:spcBef>
                <a:spcPts val="560"/>
              </a:spcBef>
              <a:spcAft>
                <a:spcPts val="0"/>
              </a:spcAft>
              <a:buSzPts val="2240"/>
              <a:buChar char="○"/>
              <a:defRPr sz="2800"/>
            </a:lvl1pPr>
            <a:lvl2pPr marL="914400" lvl="1" indent="-350519" algn="l">
              <a:spcBef>
                <a:spcPts val="600"/>
              </a:spcBef>
              <a:spcAft>
                <a:spcPts val="0"/>
              </a:spcAft>
              <a:buSzPts val="1920"/>
              <a:buChar char="○"/>
              <a:defRPr sz="2400"/>
            </a:lvl2pPr>
            <a:lvl3pPr marL="1371600" lvl="2" indent="-330200" algn="l">
              <a:spcBef>
                <a:spcPts val="600"/>
              </a:spcBef>
              <a:spcAft>
                <a:spcPts val="0"/>
              </a:spcAft>
              <a:buSzPts val="1600"/>
              <a:buChar char="○"/>
              <a:defRPr sz="2000"/>
            </a:lvl3pPr>
            <a:lvl4pPr marL="1828800" lvl="3" indent="-320039" algn="l">
              <a:spcBef>
                <a:spcPts val="600"/>
              </a:spcBef>
              <a:spcAft>
                <a:spcPts val="0"/>
              </a:spcAft>
              <a:buSzPts val="1440"/>
              <a:buChar char="○"/>
              <a:defRPr sz="1800"/>
            </a:lvl4pPr>
            <a:lvl5pPr marL="2286000" lvl="4" indent="-320039" algn="l">
              <a:spcBef>
                <a:spcPts val="600"/>
              </a:spcBef>
              <a:spcAft>
                <a:spcPts val="0"/>
              </a:spcAft>
              <a:buSzPts val="1440"/>
              <a:buChar char="○"/>
              <a:defRPr sz="1800"/>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Tree>
    <p:extLst>
      <p:ext uri="{BB962C8B-B14F-4D97-AF65-F5344CB8AC3E}">
        <p14:creationId xmlns:p14="http://schemas.microsoft.com/office/powerpoint/2010/main" val="3088608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67"/>
        <p:cNvGrpSpPr/>
        <p:nvPr/>
      </p:nvGrpSpPr>
      <p:grpSpPr>
        <a:xfrm>
          <a:off x="0" y="0"/>
          <a:ext cx="0" cy="0"/>
          <a:chOff x="0" y="0"/>
          <a:chExt cx="0" cy="0"/>
        </a:xfrm>
      </p:grpSpPr>
      <p:sp>
        <p:nvSpPr>
          <p:cNvPr id="68" name="Google Shape;68;p9"/>
          <p:cNvSpPr txBox="1">
            <a:spLocks noGrp="1"/>
          </p:cNvSpPr>
          <p:nvPr>
            <p:ph type="title"/>
          </p:nvPr>
        </p:nvSpPr>
        <p:spPr>
          <a:xfrm>
            <a:off x="810000" y="4489884"/>
            <a:ext cx="10561418" cy="1426004"/>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000"/>
              <a:buFont typeface="Century Gothic"/>
              <a:buNone/>
              <a:defRPr sz="4000" b="0">
                <a:solidFill>
                  <a:schemeClr val="dk1"/>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2" name="Google Shape;72;p9"/>
          <p:cNvSpPr txBox="1">
            <a:spLocks noGrp="1"/>
          </p:cNvSpPr>
          <p:nvPr>
            <p:ph type="body" idx="1"/>
          </p:nvPr>
        </p:nvSpPr>
        <p:spPr>
          <a:xfrm>
            <a:off x="-5291" y="-57584"/>
            <a:ext cx="12192000" cy="4851400"/>
          </a:xfrm>
          <a:prstGeom prst="rect">
            <a:avLst/>
          </a:prstGeom>
          <a:blipFill rotWithShape="1">
            <a:blip r:embed="rId2">
              <a:alphaModFix/>
            </a:blip>
            <a:tile tx="0" ty="0" sx="100000" sy="100000" flip="none" algn="tl"/>
          </a:blipFill>
          <a:ln>
            <a:noFill/>
          </a:ln>
        </p:spPr>
        <p:txBody>
          <a:bodyPr spcFirstLastPara="1" wrap="square" lIns="91425" tIns="45700" rIns="91425" bIns="45700" anchor="ctr" anchorCtr="0"/>
          <a:lstStyle>
            <a:lvl1pPr marL="457200" lvl="0" indent="-320040" algn="l">
              <a:spcBef>
                <a:spcPts val="360"/>
              </a:spcBef>
              <a:spcAft>
                <a:spcPts val="0"/>
              </a:spcAft>
              <a:buSzPts val="1440"/>
              <a:buChar char="○"/>
              <a:defRPr>
                <a:solidFill>
                  <a:schemeClr val="lt1"/>
                </a:solidFill>
              </a:defRPr>
            </a:lvl1pPr>
            <a:lvl2pPr marL="914400" lvl="1" indent="-309880" algn="l">
              <a:spcBef>
                <a:spcPts val="600"/>
              </a:spcBef>
              <a:spcAft>
                <a:spcPts val="0"/>
              </a:spcAft>
              <a:buSzPts val="1280"/>
              <a:buChar char="○"/>
              <a:defRPr>
                <a:solidFill>
                  <a:schemeClr val="lt1"/>
                </a:solidFill>
              </a:defRPr>
            </a:lvl2pPr>
            <a:lvl3pPr marL="1371600" lvl="2" indent="-299719" algn="l">
              <a:spcBef>
                <a:spcPts val="600"/>
              </a:spcBef>
              <a:spcAft>
                <a:spcPts val="0"/>
              </a:spcAft>
              <a:buSzPts val="1120"/>
              <a:buChar char="○"/>
              <a:defRPr>
                <a:solidFill>
                  <a:schemeClr val="lt1"/>
                </a:solidFill>
              </a:defRPr>
            </a:lvl3pPr>
            <a:lvl4pPr marL="1828800" lvl="3" indent="-289560" algn="l">
              <a:spcBef>
                <a:spcPts val="600"/>
              </a:spcBef>
              <a:spcAft>
                <a:spcPts val="0"/>
              </a:spcAft>
              <a:buSzPts val="960"/>
              <a:buChar char="○"/>
              <a:defRPr>
                <a:solidFill>
                  <a:schemeClr val="lt1"/>
                </a:solidFill>
              </a:defRPr>
            </a:lvl4pPr>
            <a:lvl5pPr marL="2286000" lvl="4" indent="-289560" algn="l">
              <a:spcBef>
                <a:spcPts val="600"/>
              </a:spcBef>
              <a:spcAft>
                <a:spcPts val="0"/>
              </a:spcAft>
              <a:buSzPts val="960"/>
              <a:buChar char="○"/>
              <a:defRPr>
                <a:solidFill>
                  <a:schemeClr val="lt1"/>
                </a:solidFill>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Tree>
    <p:extLst>
      <p:ext uri="{BB962C8B-B14F-4D97-AF65-F5344CB8AC3E}">
        <p14:creationId xmlns:p14="http://schemas.microsoft.com/office/powerpoint/2010/main" val="20375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F4D77-EC46-4142-A864-24C8B621A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495A95-AD00-425A-8E65-8CFF972A0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15C51E-E8AA-4587-AB8B-6B1B8ADE32E0}"/>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5" name="Footer Placeholder 4">
            <a:extLst>
              <a:ext uri="{FF2B5EF4-FFF2-40B4-BE49-F238E27FC236}">
                <a16:creationId xmlns:a16="http://schemas.microsoft.com/office/drawing/2014/main" id="{C15A0C2B-CA05-4E6D-901F-B158F64D7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FFF1C-2F8B-4D4B-B3F2-C8434035C84B}"/>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115494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733E3-C769-480E-A0C6-6A1AB53BDE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EB2888-DD68-4C87-822C-E536F6D78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E24797-D902-40FA-8BBE-99E1A001BB05}"/>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5" name="Footer Placeholder 4">
            <a:extLst>
              <a:ext uri="{FF2B5EF4-FFF2-40B4-BE49-F238E27FC236}">
                <a16:creationId xmlns:a16="http://schemas.microsoft.com/office/drawing/2014/main" id="{6EB33DB1-0816-49E2-B482-6A3935496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EB3D4-E813-4E91-B35A-7D8A24FEBAED}"/>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307971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37D7-D4B1-4633-B434-9B66FBCF6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C42989-84D7-4296-BF7C-B43E31A4E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38565A-A4B1-4681-8CF3-E577131131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5446F-7DE1-470D-91AA-28B328C4FEFF}"/>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6" name="Footer Placeholder 5">
            <a:extLst>
              <a:ext uri="{FF2B5EF4-FFF2-40B4-BE49-F238E27FC236}">
                <a16:creationId xmlns:a16="http://schemas.microsoft.com/office/drawing/2014/main" id="{FCEC5A3B-D8A0-41C6-9F69-B6F51EBF5E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761436-F802-4A8C-81A3-391F813E8F6C}"/>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97354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894E0-637C-4783-89D4-9FF1E2BC97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22073B-AE8C-4BE1-A037-E911B89C85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226754-8C32-49AA-B047-CBA5D95D08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F220B0-AAAA-4893-9D1C-AFE47D26E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2E83FA-F10E-43B1-8D4C-FC616089F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DE726B-8321-4FDA-A58A-A881C85B7A75}"/>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8" name="Footer Placeholder 7">
            <a:extLst>
              <a:ext uri="{FF2B5EF4-FFF2-40B4-BE49-F238E27FC236}">
                <a16:creationId xmlns:a16="http://schemas.microsoft.com/office/drawing/2014/main" id="{10434035-CB1F-4071-8766-006A698092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ED8FBB-0140-48B7-BCB6-7AC4B6A4259C}"/>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2285510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8489A-93F0-4773-A8D4-EBF111F8D0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A11B3E-6987-4705-80C9-0B852B8275D7}"/>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4" name="Footer Placeholder 3">
            <a:extLst>
              <a:ext uri="{FF2B5EF4-FFF2-40B4-BE49-F238E27FC236}">
                <a16:creationId xmlns:a16="http://schemas.microsoft.com/office/drawing/2014/main" id="{F1331801-2D34-4318-A172-732D7D9D9D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6D7E4D-B8B9-4ACE-887C-23CB50E6A09D}"/>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4799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BDE019-CD1D-4915-BE0B-C46D44E217FB}"/>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3" name="Footer Placeholder 2">
            <a:extLst>
              <a:ext uri="{FF2B5EF4-FFF2-40B4-BE49-F238E27FC236}">
                <a16:creationId xmlns:a16="http://schemas.microsoft.com/office/drawing/2014/main" id="{A21DD46E-548B-49C7-B43C-17165B6F0E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C703F9-1839-4F3C-AC09-4101B4D069FD}"/>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103410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2554-C797-4448-97E4-F4A9886EFE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69018E-8619-4F65-8D8D-772C730A71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B37D8E-40E6-4CD0-9873-8451C97150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5FF7-BD66-4149-96DF-A2FDB92A7107}"/>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6" name="Footer Placeholder 5">
            <a:extLst>
              <a:ext uri="{FF2B5EF4-FFF2-40B4-BE49-F238E27FC236}">
                <a16:creationId xmlns:a16="http://schemas.microsoft.com/office/drawing/2014/main" id="{886883A4-4D61-4C68-A753-287502BFAB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F821EF-0213-481D-9726-2A8E677DAA2F}"/>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2417930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FFD63-B915-4393-AC50-5711675E2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845929-C6BC-4401-B3CB-2420427B09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A061A4-D555-43F9-8A12-CD7B77415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4554CB-3162-46D5-B5D6-203F72014074}"/>
              </a:ext>
            </a:extLst>
          </p:cNvPr>
          <p:cNvSpPr>
            <a:spLocks noGrp="1"/>
          </p:cNvSpPr>
          <p:nvPr>
            <p:ph type="dt" sz="half" idx="10"/>
          </p:nvPr>
        </p:nvSpPr>
        <p:spPr/>
        <p:txBody>
          <a:bodyPr/>
          <a:lstStyle/>
          <a:p>
            <a:fld id="{95F074E4-6F31-465B-97A5-71C4501E981B}" type="datetimeFigureOut">
              <a:rPr lang="en-US" smtClean="0"/>
              <a:t>7/16/2019</a:t>
            </a:fld>
            <a:endParaRPr lang="en-US"/>
          </a:p>
        </p:txBody>
      </p:sp>
      <p:sp>
        <p:nvSpPr>
          <p:cNvPr id="6" name="Footer Placeholder 5">
            <a:extLst>
              <a:ext uri="{FF2B5EF4-FFF2-40B4-BE49-F238E27FC236}">
                <a16:creationId xmlns:a16="http://schemas.microsoft.com/office/drawing/2014/main" id="{C97A9C21-953E-489F-ABDB-628F4A2A6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1F733F-DF44-4B7C-8866-C5F60DCADC3C}"/>
              </a:ext>
            </a:extLst>
          </p:cNvPr>
          <p:cNvSpPr>
            <a:spLocks noGrp="1"/>
          </p:cNvSpPr>
          <p:nvPr>
            <p:ph type="sldNum" sz="quarter" idx="12"/>
          </p:nvPr>
        </p:nvSpPr>
        <p:spPr/>
        <p:txBody>
          <a:bodyPr/>
          <a:lstStyle/>
          <a:p>
            <a:fld id="{BE89F788-A93E-4BD0-ADAE-0F262C3C005B}" type="slidenum">
              <a:rPr lang="en-US" smtClean="0"/>
              <a:t>‹#›</a:t>
            </a:fld>
            <a:endParaRPr lang="en-US"/>
          </a:p>
        </p:txBody>
      </p:sp>
    </p:spTree>
    <p:extLst>
      <p:ext uri="{BB962C8B-B14F-4D97-AF65-F5344CB8AC3E}">
        <p14:creationId xmlns:p14="http://schemas.microsoft.com/office/powerpoint/2010/main" val="351185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B3230C-FC2E-48A6-8BAF-B272B3F639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65DCC9-8825-441A-9D9A-B43C84CDB8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D9C02-FCA5-4DAE-A71D-AE241DF5CD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074E4-6F31-465B-97A5-71C4501E981B}" type="datetimeFigureOut">
              <a:rPr lang="en-US" smtClean="0"/>
              <a:t>7/16/2019</a:t>
            </a:fld>
            <a:endParaRPr lang="en-US"/>
          </a:p>
        </p:txBody>
      </p:sp>
      <p:sp>
        <p:nvSpPr>
          <p:cNvPr id="5" name="Footer Placeholder 4">
            <a:extLst>
              <a:ext uri="{FF2B5EF4-FFF2-40B4-BE49-F238E27FC236}">
                <a16:creationId xmlns:a16="http://schemas.microsoft.com/office/drawing/2014/main" id="{FC3CDB3F-7460-48C4-98D2-10F24E157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E23495-4698-497F-BCBD-98691AD2C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9F788-A93E-4BD0-ADAE-0F262C3C005B}" type="slidenum">
              <a:rPr lang="en-US" smtClean="0"/>
              <a:t>‹#›</a:t>
            </a:fld>
            <a:endParaRPr lang="en-US"/>
          </a:p>
        </p:txBody>
      </p:sp>
    </p:spTree>
    <p:extLst>
      <p:ext uri="{BB962C8B-B14F-4D97-AF65-F5344CB8AC3E}">
        <p14:creationId xmlns:p14="http://schemas.microsoft.com/office/powerpoint/2010/main" val="264727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2"/>
          <p:cNvSpPr txBox="1">
            <a:spLocks noGrp="1"/>
          </p:cNvSpPr>
          <p:nvPr>
            <p:ph type="title"/>
          </p:nvPr>
        </p:nvSpPr>
        <p:spPr>
          <a:xfrm>
            <a:off x="451514" y="375313"/>
            <a:ext cx="5186363" cy="1165388"/>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600"/>
              <a:buFont typeface="Century Gothic"/>
              <a:buNone/>
            </a:pPr>
            <a:r>
              <a:rPr lang="en-US" sz="3600"/>
              <a:t>A written plan is essential for intentional planning.</a:t>
            </a:r>
            <a:endParaRPr/>
          </a:p>
        </p:txBody>
      </p:sp>
      <p:sp>
        <p:nvSpPr>
          <p:cNvPr id="169" name="Google Shape;169;p22"/>
          <p:cNvSpPr txBox="1">
            <a:spLocks noGrp="1"/>
          </p:cNvSpPr>
          <p:nvPr>
            <p:ph type="body" idx="1"/>
          </p:nvPr>
        </p:nvSpPr>
        <p:spPr>
          <a:xfrm>
            <a:off x="451514" y="2288962"/>
            <a:ext cx="5553071" cy="3638763"/>
          </a:xfrm>
          <a:prstGeom prst="rect">
            <a:avLst/>
          </a:prstGeom>
          <a:noFill/>
          <a:ln w="25400" cap="flat" cmpd="sng">
            <a:solidFill>
              <a:schemeClr val="lt2"/>
            </a:solidFill>
            <a:prstDash val="solid"/>
            <a:round/>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lvl="0" indent="0" algn="ctr" rtl="0">
              <a:spcBef>
                <a:spcPts val="0"/>
              </a:spcBef>
              <a:spcAft>
                <a:spcPts val="0"/>
              </a:spcAft>
              <a:buSzPts val="1440"/>
              <a:buNone/>
            </a:pPr>
            <a:r>
              <a:rPr lang="en-US"/>
              <a:t>[use this space to place an image that best captures the main idea of point #1]</a:t>
            </a:r>
            <a:endParaRPr/>
          </a:p>
        </p:txBody>
      </p:sp>
      <p:sp>
        <p:nvSpPr>
          <p:cNvPr id="170" name="Google Shape;170;p22"/>
          <p:cNvSpPr txBox="1">
            <a:spLocks noGrp="1"/>
          </p:cNvSpPr>
          <p:nvPr>
            <p:ph type="body" idx="2"/>
          </p:nvPr>
        </p:nvSpPr>
        <p:spPr>
          <a:xfrm>
            <a:off x="6456099" y="695325"/>
            <a:ext cx="5186363" cy="5165724"/>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240"/>
              <a:buChar char="○"/>
            </a:pPr>
            <a:r>
              <a:rPr lang="en-US"/>
              <a:t>We all face “round tuit” syndrome.</a:t>
            </a:r>
            <a:endParaRPr/>
          </a:p>
          <a:p>
            <a:pPr marL="342900" lvl="0" indent="-342900" algn="l" rtl="0">
              <a:spcBef>
                <a:spcPts val="1160"/>
              </a:spcBef>
              <a:spcAft>
                <a:spcPts val="0"/>
              </a:spcAft>
              <a:buSzPts val="2240"/>
              <a:buChar char="○"/>
            </a:pPr>
            <a:r>
              <a:rPr lang="en-US"/>
              <a:t>Communication among stakeholders is tough. </a:t>
            </a:r>
            <a:endParaRPr/>
          </a:p>
          <a:p>
            <a:pPr marL="342900" lvl="0" indent="-342900" algn="l" rtl="0">
              <a:spcBef>
                <a:spcPts val="1160"/>
              </a:spcBef>
              <a:spcAft>
                <a:spcPts val="0"/>
              </a:spcAft>
              <a:buSzPts val="2240"/>
              <a:buChar char="○"/>
            </a:pPr>
            <a:r>
              <a:rPr lang="en-US"/>
              <a:t>Stakeholders have different ideas about what works.</a:t>
            </a:r>
            <a:endParaRPr/>
          </a:p>
          <a:p>
            <a:pPr marL="342900" lvl="0" indent="-342900" algn="l" rtl="0">
              <a:spcBef>
                <a:spcPts val="1160"/>
              </a:spcBef>
              <a:spcAft>
                <a:spcPts val="0"/>
              </a:spcAft>
              <a:buSzPts val="2240"/>
              <a:buChar char="○"/>
            </a:pPr>
            <a:r>
              <a:rPr lang="en-US"/>
              <a:t>Signatures signal agreement.</a:t>
            </a:r>
            <a:endParaRPr/>
          </a:p>
          <a:p>
            <a:pPr marL="342900" lvl="0" indent="-200660" algn="l" rtl="0">
              <a:spcBef>
                <a:spcPts val="1160"/>
              </a:spcBef>
              <a:spcAft>
                <a:spcPts val="0"/>
              </a:spcAft>
              <a:buSzPts val="2240"/>
              <a:buNone/>
            </a:pPr>
            <a:endParaRPr/>
          </a:p>
          <a:p>
            <a:pPr marL="342900" lvl="0" indent="-200660" algn="l" rtl="0">
              <a:spcBef>
                <a:spcPts val="1160"/>
              </a:spcBef>
              <a:spcAft>
                <a:spcPts val="0"/>
              </a:spcAft>
              <a:buSzPts val="2240"/>
              <a:buNone/>
            </a:pPr>
            <a:endParaRPr/>
          </a:p>
        </p:txBody>
      </p:sp>
      <p:sp>
        <p:nvSpPr>
          <p:cNvPr id="171" name="Google Shape;171;p22"/>
          <p:cNvSpPr txBox="1"/>
          <p:nvPr/>
        </p:nvSpPr>
        <p:spPr>
          <a:xfrm rot="10800000" flipH="1">
            <a:off x="12734923" y="6296022"/>
            <a:ext cx="285751" cy="46381928"/>
          </a:xfrm>
          <a:prstGeom prst="rect">
            <a:avLst/>
          </a:prstGeom>
          <a:solidFill>
            <a:schemeClr val="dk1"/>
          </a:solidFill>
          <a:ln>
            <a:noFill/>
          </a:ln>
          <a:effectLst>
            <a:outerShdw blurRad="63500" sx="102000" sy="102000" algn="ctr" rotWithShape="0">
              <a:srgbClr val="000000">
                <a:alpha val="40000"/>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0" i="0" u="none" strike="noStrike" cap="none">
                <a:solidFill>
                  <a:schemeClr val="lt1"/>
                </a:solidFill>
                <a:latin typeface="Century Gothic"/>
                <a:ea typeface="Century Gothic"/>
                <a:cs typeface="Century Gothic"/>
                <a:sym typeface="Century Gothic"/>
              </a:rPr>
              <a:t>Tip: The font type and size used in a PowerPoint presentation should be clear enough and large enough for the audience to easily see and read. Be sure to keep in mind the distance between the audience and the presentation screen.</a:t>
            </a:r>
            <a:endParaRPr/>
          </a:p>
        </p:txBody>
      </p:sp>
      <p:pic>
        <p:nvPicPr>
          <p:cNvPr id="172" name="Google Shape;172;p22" descr="A screenshot of a cell phone&#10;&#10;Description generated with very high confidence"/>
          <p:cNvPicPr preferRelativeResize="0"/>
          <p:nvPr/>
        </p:nvPicPr>
        <p:blipFill rotWithShape="1">
          <a:blip r:embed="rId3">
            <a:alphaModFix/>
          </a:blip>
          <a:srcRect/>
          <a:stretch/>
        </p:blipFill>
        <p:spPr>
          <a:xfrm>
            <a:off x="405543" y="2390561"/>
            <a:ext cx="5641445" cy="336253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6"/>
          <p:cNvSpPr txBox="1">
            <a:spLocks noGrp="1"/>
          </p:cNvSpPr>
          <p:nvPr>
            <p:ph type="title"/>
          </p:nvPr>
        </p:nvSpPr>
        <p:spPr>
          <a:xfrm>
            <a:off x="810000" y="5499100"/>
            <a:ext cx="10561500" cy="1063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000"/>
              <a:buFont typeface="Century Gothic"/>
              <a:buNone/>
            </a:pPr>
            <a:r>
              <a:rPr lang="en-US" dirty="0"/>
              <a:t>This is the SMART goal for a gifted student in my class. </a:t>
            </a:r>
            <a:endParaRPr dirty="0"/>
          </a:p>
        </p:txBody>
      </p:sp>
      <p:sp>
        <p:nvSpPr>
          <p:cNvPr id="207" name="Google Shape;207;p26"/>
          <p:cNvSpPr txBox="1">
            <a:spLocks noGrp="1"/>
          </p:cNvSpPr>
          <p:nvPr>
            <p:ph type="body" idx="1"/>
          </p:nvPr>
        </p:nvSpPr>
        <p:spPr>
          <a:xfrm>
            <a:off x="0" y="0"/>
            <a:ext cx="12330641" cy="5410634"/>
          </a:xfrm>
          <a:prstGeom prst="rect">
            <a:avLst/>
          </a:prstGeom>
          <a:blipFill rotWithShape="1">
            <a:blip r:embed="rId3">
              <a:alphaModFix/>
            </a:blip>
            <a:tile tx="0" ty="0" sx="100000" sy="100000" flip="none" algn="tl"/>
          </a:blipFill>
          <a:ln>
            <a:noFill/>
          </a:ln>
        </p:spPr>
        <p:txBody>
          <a:bodyPr spcFirstLastPara="1" wrap="square" lIns="91425" tIns="45700" rIns="91425" bIns="45700" anchor="ctr" anchorCtr="0">
            <a:noAutofit/>
          </a:bodyPr>
          <a:lstStyle/>
          <a:p>
            <a:r>
              <a:rPr lang="en-US" sz="2400" dirty="0"/>
              <a:t>Annual Goal:</a:t>
            </a:r>
          </a:p>
          <a:p>
            <a:r>
              <a:rPr lang="en-US" sz="2400" dirty="0"/>
              <a:t>Student will demonstrate (content, process or product)</a:t>
            </a:r>
          </a:p>
          <a:p>
            <a:r>
              <a:rPr lang="en-US" sz="2400" dirty="0"/>
              <a:t>_________________________________________</a:t>
            </a:r>
          </a:p>
          <a:p>
            <a:pPr marL="137160" indent="0">
              <a:buNone/>
            </a:pPr>
            <a:endParaRPr lang="en-US" sz="2400" dirty="0"/>
          </a:p>
          <a:p>
            <a:pPr marL="137160" indent="0">
              <a:buNone/>
            </a:pPr>
            <a:r>
              <a:rPr lang="en-US" sz="2400" dirty="0"/>
              <a:t>   Within this time frame _______________________</a:t>
            </a:r>
          </a:p>
          <a:p>
            <a:pPr marL="137160" indent="0">
              <a:buNone/>
            </a:pPr>
            <a:r>
              <a:rPr lang="en-US" sz="2400" dirty="0"/>
              <a:t>    By (action)</a:t>
            </a:r>
          </a:p>
          <a:p>
            <a:r>
              <a:rPr lang="en-US" sz="2400" dirty="0"/>
              <a:t>_________________________________________</a:t>
            </a:r>
          </a:p>
          <a:p>
            <a:endParaRPr lang="en-US" sz="2400" dirty="0"/>
          </a:p>
          <a:p>
            <a:r>
              <a:rPr lang="en-US" sz="2400" dirty="0"/>
              <a:t>And we will know he/she accomplished this by</a:t>
            </a:r>
          </a:p>
          <a:p>
            <a:r>
              <a:rPr lang="en-US" sz="2400" dirty="0"/>
              <a:t>(evaluation tool for content, process or product)</a:t>
            </a:r>
          </a:p>
          <a:p>
            <a:r>
              <a:rPr lang="en-US" sz="2400" dirty="0"/>
              <a:t>_________________________________________</a:t>
            </a:r>
          </a:p>
        </p:txBody>
      </p:sp>
      <p:sp>
        <p:nvSpPr>
          <p:cNvPr id="208" name="Google Shape;208;p26"/>
          <p:cNvSpPr txBox="1"/>
          <p:nvPr/>
        </p:nvSpPr>
        <p:spPr>
          <a:xfrm>
            <a:off x="12801600" y="186333"/>
            <a:ext cx="1066800" cy="5016758"/>
          </a:xfrm>
          <a:prstGeom prst="rect">
            <a:avLst/>
          </a:prstGeom>
          <a:solidFill>
            <a:schemeClr val="dk1"/>
          </a:solidFill>
          <a:ln>
            <a:noFill/>
          </a:ln>
          <a:effectLst>
            <a:outerShdw blurRad="63500" sx="102000" sy="102000" algn="ctr" rotWithShape="0">
              <a:srgbClr val="000000">
                <a:alpha val="40000"/>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0" i="0" u="none" strike="noStrike" cap="none">
                <a:solidFill>
                  <a:schemeClr val="lt1"/>
                </a:solidFill>
                <a:latin typeface="Century Gothic"/>
                <a:ea typeface="Century Gothic"/>
                <a:cs typeface="Century Gothic"/>
                <a:sym typeface="Century Gothic"/>
              </a:rPr>
              <a:t>Tip: If time and format permits it may be a good idea to add another slide for questions.  It may be as simple as a title that states “Questions?”</a:t>
            </a:r>
            <a:endParaRPr/>
          </a:p>
        </p:txBody>
      </p:sp>
    </p:spTree>
    <p:extLst>
      <p:ext uri="{BB962C8B-B14F-4D97-AF65-F5344CB8AC3E}">
        <p14:creationId xmlns:p14="http://schemas.microsoft.com/office/powerpoint/2010/main" val="2378126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401</Words>
  <Application>Microsoft Office PowerPoint</Application>
  <PresentationFormat>Widescreen</PresentationFormat>
  <Paragraphs>30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Tahoma</vt:lpstr>
      <vt:lpstr>Office Theme</vt:lpstr>
      <vt:lpstr>A written plan is essential for intentional planning.</vt:lpstr>
      <vt:lpstr>This is the SMART goal for a gifted student in my class.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written plan is essential for intentional planning.</dc:title>
  <dc:creator>Beth Hahn</dc:creator>
  <cp:lastModifiedBy>Beth Hahn</cp:lastModifiedBy>
  <cp:revision>1</cp:revision>
  <dcterms:created xsi:type="dcterms:W3CDTF">2019-07-16T19:02:41Z</dcterms:created>
  <dcterms:modified xsi:type="dcterms:W3CDTF">2019-07-16T19:04:57Z</dcterms:modified>
</cp:coreProperties>
</file>