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9" r:id="rId2"/>
    <p:sldId id="458" r:id="rId3"/>
    <p:sldId id="511" r:id="rId4"/>
    <p:sldId id="501" r:id="rId5"/>
    <p:sldId id="514" r:id="rId6"/>
    <p:sldId id="515" r:id="rId7"/>
    <p:sldId id="461" r:id="rId8"/>
    <p:sldId id="480" r:id="rId9"/>
    <p:sldId id="466" r:id="rId10"/>
    <p:sldId id="482" r:id="rId11"/>
    <p:sldId id="465" r:id="rId12"/>
    <p:sldId id="490" r:id="rId13"/>
    <p:sldId id="507" r:id="rId14"/>
    <p:sldId id="521" r:id="rId15"/>
    <p:sldId id="470" r:id="rId16"/>
    <p:sldId id="520" r:id="rId17"/>
    <p:sldId id="522" r:id="rId18"/>
    <p:sldId id="517" r:id="rId19"/>
    <p:sldId id="518" r:id="rId20"/>
    <p:sldId id="474" r:id="rId21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mbert, Amber Desiree" initials="LAD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D9E9"/>
    <a:srgbClr val="993366"/>
    <a:srgbClr val="F7DDEB"/>
    <a:srgbClr val="FFFFFF"/>
    <a:srgbClr val="E7EFFF"/>
    <a:srgbClr val="FFFFCC"/>
    <a:srgbClr val="FAE6B8"/>
    <a:srgbClr val="FDFCD6"/>
    <a:srgbClr val="F2F6BC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017" autoAdjust="0"/>
    <p:restoredTop sz="92182" autoAdjust="0"/>
  </p:normalViewPr>
  <p:slideViewPr>
    <p:cSldViewPr>
      <p:cViewPr varScale="1">
        <p:scale>
          <a:sx n="106" d="100"/>
          <a:sy n="106" d="100"/>
        </p:scale>
        <p:origin x="85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CA7F1-70FB-4754-B0DE-51CCB220B199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740A56-5E07-417D-93C4-1CF2689B38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014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5EA6DC58-D648-554A-B30C-DB2A11BB25CE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DBE06FC3-A2E6-8942-AD08-2DBEA5630D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650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76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06FC3-A2E6-8942-AD08-2DBEA5630DA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820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06FC3-A2E6-8942-AD08-2DBEA5630DA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3829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06FC3-A2E6-8942-AD08-2DBEA5630DA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4526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dirty="0" smtClean="0"/>
              <a:t>All categorical variables were dummy-coded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06FC3-A2E6-8942-AD08-2DBEA5630DA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1478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06FC3-A2E6-8942-AD08-2DBEA5630DA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4531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06FC3-A2E6-8942-AD08-2DBEA5630DA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9017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06FC3-A2E6-8942-AD08-2DBEA5630DA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668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06FC3-A2E6-8942-AD08-2DBEA5630DA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668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06FC3-A2E6-8942-AD08-2DBEA5630DA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3346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06FC3-A2E6-8942-AD08-2DBEA5630DA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668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06FC3-A2E6-8942-AD08-2DBEA5630DA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66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06FC3-A2E6-8942-AD08-2DBEA5630DA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254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76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06FC3-A2E6-8942-AD08-2DBEA5630DAA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077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06FC3-A2E6-8942-AD08-2DBEA5630DA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25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06FC3-A2E6-8942-AD08-2DBEA5630DA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50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06FC3-A2E6-8942-AD08-2DBEA5630DA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25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About how many hours do you spend in a typical 7-day week doing the following?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06FC3-A2E6-8942-AD08-2DBEA5630DA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507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06FC3-A2E6-8942-AD08-2DBEA5630DA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492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93675" indent="0">
              <a:buNone/>
            </a:pPr>
            <a:r>
              <a:rPr lang="en-US" dirty="0" smtClean="0">
                <a:cs typeface="Arial" panose="020B0604020202020204" pitchFamily="34" charset="0"/>
              </a:rPr>
              <a:t>NSSE annually gathers valid, reliable information on the extent to which students engage in and are exposed to proven educational practices that correspond to desirable learning outcomes.</a:t>
            </a:r>
          </a:p>
          <a:p>
            <a:pPr marL="857250" lvl="1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cs typeface="Arial" panose="020B0604020202020204" pitchFamily="34" charset="0"/>
              </a:rPr>
              <a:t>Ask students about their </a:t>
            </a:r>
            <a:r>
              <a:rPr lang="en-US" b="1" i="1" dirty="0" smtClean="0">
                <a:solidFill>
                  <a:schemeClr val="accent2"/>
                </a:solidFill>
                <a:cs typeface="Arial" panose="020B0604020202020204" pitchFamily="34" charset="0"/>
              </a:rPr>
              <a:t>experiences</a:t>
            </a:r>
          </a:p>
          <a:p>
            <a:pPr marL="857250" lvl="1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cs typeface="Arial" panose="020B0604020202020204" pitchFamily="34" charset="0"/>
              </a:rPr>
              <a:t>Focuses on </a:t>
            </a:r>
            <a:r>
              <a:rPr lang="en-US" b="1" i="1" dirty="0" smtClean="0">
                <a:solidFill>
                  <a:schemeClr val="accent2"/>
                </a:solidFill>
                <a:cs typeface="Arial" panose="020B0604020202020204" pitchFamily="34" charset="0"/>
              </a:rPr>
              <a:t>behaviors and perceptions</a:t>
            </a:r>
            <a:r>
              <a:rPr lang="en-US" dirty="0" smtClean="0">
                <a:cs typeface="Arial" panose="020B0604020202020204" pitchFamily="34" charset="0"/>
              </a:rPr>
              <a:t> of institutional support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06FC3-A2E6-8942-AD08-2DBEA5630DA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6721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06FC3-A2E6-8942-AD08-2DBEA5630DA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210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7C8D-74D7-48CB-949C-FCCE9271DEA5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4406-5A28-4AF9-BB07-FE37DB5D43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90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7C8D-74D7-48CB-949C-FCCE9271DEA5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4406-5A28-4AF9-BB07-FE37DB5D43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839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7C8D-74D7-48CB-949C-FCCE9271DEA5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4406-5A28-4AF9-BB07-FE37DB5D43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064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7C8D-74D7-48CB-949C-FCCE9271DEA5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4406-5A28-4AF9-BB07-FE37DB5D43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410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7C8D-74D7-48CB-949C-FCCE9271DEA5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4406-5A28-4AF9-BB07-FE37DB5D43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107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7C8D-74D7-48CB-949C-FCCE9271DEA5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4406-5A28-4AF9-BB07-FE37DB5D43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530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7C8D-74D7-48CB-949C-FCCE9271DEA5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4406-5A28-4AF9-BB07-FE37DB5D43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083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7C8D-74D7-48CB-949C-FCCE9271DEA5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4406-5A28-4AF9-BB07-FE37DB5D43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507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7C8D-74D7-48CB-949C-FCCE9271DEA5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4406-5A28-4AF9-BB07-FE37DB5D43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102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7C8D-74D7-48CB-949C-FCCE9271DEA5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4406-5A28-4AF9-BB07-FE37DB5D43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058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7C8D-74D7-48CB-949C-FCCE9271DEA5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4406-5A28-4AF9-BB07-FE37DB5D43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604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27C8D-74D7-48CB-949C-FCCE9271DEA5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D4406-5A28-4AF9-BB07-FE37DB5D43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57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anglmill@indiana.edu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599" y="-38669"/>
            <a:ext cx="7391397" cy="331526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52400"/>
            <a:ext cx="7086600" cy="2895600"/>
          </a:xfrm>
        </p:spPr>
        <p:txBody>
          <a:bodyPr>
            <a:noAutofit/>
          </a:bodyPr>
          <a:lstStyle/>
          <a:p>
            <a:pPr algn="r"/>
            <a:r>
              <a:rPr lang="en-US" sz="3800" b="1" i="1" dirty="0">
                <a:solidFill>
                  <a:schemeClr val="bg2"/>
                </a:solidFill>
              </a:rPr>
              <a:t>Do Honors Students Study More? </a:t>
            </a:r>
            <a:r>
              <a:rPr lang="en-US" sz="3800" b="1" dirty="0">
                <a:solidFill>
                  <a:schemeClr val="bg2"/>
                </a:solidFill>
              </a:rPr>
              <a:t>Exploring Patterns of Time Use for Honors College Students </a:t>
            </a:r>
            <a:r>
              <a:rPr lang="en-US" sz="2800" b="1" dirty="0" smtClean="0">
                <a:solidFill>
                  <a:schemeClr val="bg1"/>
                </a:solidFill>
              </a:rPr>
              <a:t/>
            </a:r>
            <a:br>
              <a:rPr lang="en-US" sz="2800" b="1" dirty="0" smtClean="0">
                <a:solidFill>
                  <a:schemeClr val="bg1"/>
                </a:solidFill>
              </a:rPr>
            </a:b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3681567"/>
            <a:ext cx="4953000" cy="2089666"/>
          </a:xfrm>
        </p:spPr>
        <p:txBody>
          <a:bodyPr anchor="ctr"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Angie L. Miller, Ph.D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sz="2600" dirty="0" smtClean="0">
                <a:solidFill>
                  <a:schemeClr val="tx1"/>
                </a:solidFill>
              </a:rPr>
              <a:t>Center for Postsecondary Research</a:t>
            </a:r>
            <a:endParaRPr lang="en-US" sz="2600" dirty="0" smtClean="0">
              <a:solidFill>
                <a:schemeClr val="tx1"/>
              </a:solidFill>
            </a:endParaRPr>
          </a:p>
          <a:p>
            <a:pPr algn="l"/>
            <a:r>
              <a:rPr lang="en-US" sz="2600" dirty="0" smtClean="0">
                <a:solidFill>
                  <a:schemeClr val="tx1"/>
                </a:solidFill>
              </a:rPr>
              <a:t>Indiana </a:t>
            </a:r>
            <a:r>
              <a:rPr lang="en-US" sz="2600" dirty="0">
                <a:solidFill>
                  <a:schemeClr val="tx1"/>
                </a:solidFill>
              </a:rPr>
              <a:t>University </a:t>
            </a:r>
            <a:r>
              <a:rPr lang="en-US" sz="2600" dirty="0" smtClean="0">
                <a:solidFill>
                  <a:schemeClr val="tx1"/>
                </a:solidFill>
              </a:rPr>
              <a:t>Bloomington</a:t>
            </a:r>
            <a:endParaRPr lang="en-US" sz="2600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8" name="Picture 1" descr="G:\CPR\NSSE\Marketing-Media-Press\Graphics &amp; Logos\Cairril_logo_files_unzipped\NSSE_Logo_Files\NSSE logo\CMYK\NSSE_CMYK_Column_only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98" y="152400"/>
            <a:ext cx="163871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3276600"/>
            <a:ext cx="9144000" cy="184666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5315919"/>
            <a:ext cx="3686130" cy="137975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" y="5522044"/>
            <a:ext cx="4317510" cy="106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66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82" y="1676400"/>
            <a:ext cx="8915400" cy="5105400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sz="3000" b="1" dirty="0"/>
              <a:t>Are you currently in an honors program or honors college at your institution</a:t>
            </a:r>
            <a:r>
              <a:rPr lang="en-US" sz="3000" b="1" dirty="0" smtClean="0"/>
              <a:t>?*</a:t>
            </a:r>
          </a:p>
          <a:p>
            <a:pPr marL="571500" indent="-457200"/>
            <a:r>
              <a:rPr lang="en-US" sz="3000" b="1" dirty="0" smtClean="0"/>
              <a:t>No</a:t>
            </a:r>
          </a:p>
          <a:p>
            <a:pPr marL="571500" indent="-457200"/>
            <a:r>
              <a:rPr lang="en-US" sz="3000" b="1" dirty="0" smtClean="0"/>
              <a:t>Yes</a:t>
            </a:r>
          </a:p>
          <a:p>
            <a:pPr marL="571500" indent="-457200"/>
            <a:r>
              <a:rPr lang="en-US" sz="3000" b="1" dirty="0" smtClean="0"/>
              <a:t>Not applicable, to my knowledge </a:t>
            </a:r>
            <a:r>
              <a:rPr lang="en-US" sz="3000" b="1" dirty="0"/>
              <a:t>my institution </a:t>
            </a:r>
            <a:r>
              <a:rPr lang="en-US" sz="3000" b="1" dirty="0" smtClean="0"/>
              <a:t>does </a:t>
            </a:r>
            <a:r>
              <a:rPr lang="en-US" sz="3000" b="1" dirty="0"/>
              <a:t>not have an honors program or </a:t>
            </a:r>
            <a:r>
              <a:rPr lang="en-US" sz="3000" b="1" dirty="0" smtClean="0"/>
              <a:t>college**</a:t>
            </a:r>
          </a:p>
          <a:p>
            <a:pPr marL="114300" indent="0">
              <a:buNone/>
            </a:pPr>
            <a:endParaRPr lang="en-US" sz="3000" b="1" dirty="0" smtClean="0"/>
          </a:p>
          <a:p>
            <a:pPr marL="114300" indent="0">
              <a:buNone/>
            </a:pPr>
            <a:r>
              <a:rPr lang="en-US" sz="2600" dirty="0" smtClean="0"/>
              <a:t>*Those who responded “Yes” were recoded to create a dichotomous “Honors participant” flag </a:t>
            </a:r>
            <a:r>
              <a:rPr lang="en-US" sz="2600" dirty="0" smtClean="0"/>
              <a:t>(</a:t>
            </a:r>
            <a:r>
              <a:rPr lang="en-US" sz="2600" dirty="0" smtClean="0"/>
              <a:t>21</a:t>
            </a:r>
            <a:r>
              <a:rPr lang="en-US" sz="2600" dirty="0" smtClean="0"/>
              <a:t>% </a:t>
            </a:r>
            <a:r>
              <a:rPr lang="en-US" sz="2600" dirty="0" smtClean="0"/>
              <a:t>of respondents)</a:t>
            </a:r>
            <a:endParaRPr lang="en-US" sz="2600" dirty="0"/>
          </a:p>
          <a:p>
            <a:pPr marL="114300" indent="0">
              <a:buNone/>
            </a:pPr>
            <a:r>
              <a:rPr lang="en-US" sz="2600" dirty="0" smtClean="0"/>
              <a:t>**Schools with high percentages of “not applicable” were researched to verify existence of </a:t>
            </a:r>
            <a:r>
              <a:rPr lang="en-US" sz="2600" dirty="0" smtClean="0"/>
              <a:t>honors </a:t>
            </a:r>
            <a:r>
              <a:rPr lang="en-US" sz="2600" dirty="0" smtClean="0"/>
              <a:t>programs, and dropped if no evidence was found</a:t>
            </a:r>
          </a:p>
          <a:p>
            <a:pPr marL="914400" lvl="2" indent="0">
              <a:buNone/>
            </a:pPr>
            <a:endParaRPr lang="en-US" sz="4000" dirty="0" smtClean="0"/>
          </a:p>
          <a:p>
            <a:pPr marL="914400" lvl="2" indent="0">
              <a:buNone/>
            </a:pPr>
            <a:endParaRPr lang="en-US" sz="40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14400" y="1261"/>
            <a:ext cx="8229600" cy="1338807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HONORS COLLEGE ITEM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1" descr="G:\CPR\NSSE\Marketing-Media-Press\Graphics &amp; Logos\Cairril_logo_files_unzipped\NSSE_Logo_Files\NSSE logo\CMYK\NSSE_CMYK_Column_only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82" y="76200"/>
            <a:ext cx="61451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295400"/>
            <a:ext cx="9144000" cy="184666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83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4400" y="1261"/>
            <a:ext cx="8229600" cy="1338807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METHODS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1" descr="G:\CPR\NSSE\Marketing-Media-Press\Graphics &amp; Logos\Cairril_logo_files_unzipped\NSSE_Logo_Files\NSSE logo\CMYK\NSSE_CMYK_Column_only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82" y="76200"/>
            <a:ext cx="61451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295400"/>
            <a:ext cx="9144000" cy="184666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05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OLS </a:t>
            </a:r>
            <a:r>
              <a:rPr lang="en-US" dirty="0"/>
              <a:t>regression </a:t>
            </a:r>
            <a:r>
              <a:rPr lang="en-US" dirty="0" smtClean="0"/>
              <a:t>models </a:t>
            </a:r>
            <a:r>
              <a:rPr lang="en-US" dirty="0" smtClean="0"/>
              <a:t>(</a:t>
            </a:r>
            <a:r>
              <a:rPr lang="en-US" dirty="0" smtClean="0"/>
              <a:t>12</a:t>
            </a:r>
            <a:r>
              <a:rPr lang="en-US" dirty="0" smtClean="0"/>
              <a:t> </a:t>
            </a:r>
            <a:r>
              <a:rPr lang="en-US" dirty="0" smtClean="0"/>
              <a:t>total)</a:t>
            </a:r>
          </a:p>
          <a:p>
            <a:pPr lvl="1"/>
            <a:r>
              <a:rPr lang="en-US" dirty="0" smtClean="0"/>
              <a:t>Six relevant “time on task” items</a:t>
            </a:r>
            <a:r>
              <a:rPr lang="en-US" dirty="0" smtClean="0"/>
              <a:t> as DVs</a:t>
            </a:r>
            <a:endParaRPr lang="en-US" dirty="0" smtClean="0"/>
          </a:p>
          <a:p>
            <a:pPr lvl="1"/>
            <a:r>
              <a:rPr lang="en-US" dirty="0" smtClean="0"/>
              <a:t>Separate models for FY and SR </a:t>
            </a:r>
          </a:p>
          <a:p>
            <a:pPr lvl="1"/>
            <a:r>
              <a:rPr lang="en-US" dirty="0" smtClean="0"/>
              <a:t>Controlling for student and institutional characteristics known to relate to </a:t>
            </a:r>
            <a:r>
              <a:rPr lang="en-US" dirty="0" smtClean="0"/>
              <a:t>the college student </a:t>
            </a:r>
            <a:r>
              <a:rPr lang="en-US" dirty="0" smtClean="0"/>
              <a:t>experience</a:t>
            </a:r>
            <a:endParaRPr lang="en-US" dirty="0" smtClean="0"/>
          </a:p>
          <a:p>
            <a:pPr lvl="1"/>
            <a:r>
              <a:rPr lang="en-US" dirty="0" smtClean="0"/>
              <a:t>All categorical variables were dummy-coded</a:t>
            </a:r>
          </a:p>
          <a:p>
            <a:pPr lvl="1"/>
            <a:r>
              <a:rPr lang="en-US" dirty="0" smtClean="0"/>
              <a:t>Effect coding was used for categorical variables (instead of referent group)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615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4400" y="1261"/>
            <a:ext cx="8229600" cy="1338807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OLS Independent Variables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1" descr="G:\CPR\NSSE\Marketing-Media-Press\Graphics &amp; Logos\Cairril_logo_files_unzipped\NSSE_Logo_Files\NSSE logo\CMYK\NSSE_CMYK_Column_only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82" y="76200"/>
            <a:ext cx="61451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295400"/>
            <a:ext cx="9144000" cy="184666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 demographics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 smtClean="0"/>
              <a:t>Sexual orientation</a:t>
            </a:r>
          </a:p>
          <a:p>
            <a:pPr marL="457200" lvl="1" indent="0">
              <a:buNone/>
            </a:pPr>
            <a:r>
              <a:rPr lang="en-US" dirty="0" smtClean="0"/>
              <a:t>First-generation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Age</a:t>
            </a:r>
          </a:p>
          <a:p>
            <a:pPr marL="457200" lvl="1" indent="0">
              <a:buNone/>
            </a:pPr>
            <a:r>
              <a:rPr lang="en-US" dirty="0" smtClean="0"/>
              <a:t>Gender identity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Race/Ethnicity</a:t>
            </a:r>
          </a:p>
          <a:p>
            <a:pPr marL="457200" lvl="1" indent="0">
              <a:buNone/>
            </a:pPr>
            <a:r>
              <a:rPr lang="en-US" dirty="0" smtClean="0"/>
              <a:t>Educational aspirations</a:t>
            </a:r>
          </a:p>
          <a:p>
            <a:pPr marL="457200" lvl="1" indent="0">
              <a:buNone/>
            </a:pPr>
            <a:r>
              <a:rPr lang="en-US" dirty="0" smtClean="0"/>
              <a:t>Disability status</a:t>
            </a:r>
          </a:p>
          <a:p>
            <a:pPr marL="457200" lvl="1" indent="0">
              <a:buNone/>
            </a:pPr>
            <a:r>
              <a:rPr lang="en-US" dirty="0" smtClean="0"/>
              <a:t>International status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388692" y="1488762"/>
            <a:ext cx="4041775" cy="639763"/>
          </a:xfrm>
        </p:spPr>
        <p:txBody>
          <a:bodyPr/>
          <a:lstStyle/>
          <a:p>
            <a:r>
              <a:rPr lang="en-US" dirty="0" smtClean="0"/>
              <a:t>College experiences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379912" y="2103917"/>
            <a:ext cx="4041775" cy="3951288"/>
          </a:xfrm>
        </p:spPr>
        <p:txBody>
          <a:bodyPr/>
          <a:lstStyle/>
          <a:p>
            <a:pPr marL="400050" lvl="2" indent="0">
              <a:buNone/>
            </a:pPr>
            <a:r>
              <a:rPr lang="en-US" sz="2000" dirty="0"/>
              <a:t>Enrollment </a:t>
            </a:r>
            <a:r>
              <a:rPr lang="en-US" sz="2000" dirty="0" smtClean="0"/>
              <a:t>status</a:t>
            </a:r>
          </a:p>
          <a:p>
            <a:pPr marL="400050" lvl="2" indent="0">
              <a:buNone/>
            </a:pPr>
            <a:r>
              <a:rPr lang="en-US" sz="2000" dirty="0" smtClean="0"/>
              <a:t>Took all courses online </a:t>
            </a:r>
          </a:p>
          <a:p>
            <a:pPr marL="400050" lvl="2" indent="0">
              <a:buNone/>
            </a:pPr>
            <a:r>
              <a:rPr lang="en-US" sz="2000" dirty="0" smtClean="0"/>
              <a:t>Major field</a:t>
            </a:r>
          </a:p>
          <a:p>
            <a:pPr marL="400050" lvl="2" indent="0">
              <a:buNone/>
            </a:pPr>
            <a:r>
              <a:rPr lang="en-US" sz="2000" dirty="0" smtClean="0"/>
              <a:t>College grades</a:t>
            </a:r>
          </a:p>
          <a:p>
            <a:pPr marL="400050" lvl="2" indent="0">
              <a:buNone/>
            </a:pPr>
            <a:r>
              <a:rPr lang="en-US" sz="2000" dirty="0" smtClean="0"/>
              <a:t>Transfer </a:t>
            </a:r>
            <a:r>
              <a:rPr lang="en-US" sz="2000" dirty="0" smtClean="0"/>
              <a:t>student</a:t>
            </a:r>
          </a:p>
          <a:p>
            <a:pPr marL="400050" lvl="2" indent="0">
              <a:buNone/>
            </a:pPr>
            <a:r>
              <a:rPr lang="en-US" sz="2000" dirty="0" smtClean="0"/>
              <a:t>Living on campus</a:t>
            </a:r>
            <a:endParaRPr lang="en-US" sz="2000" dirty="0"/>
          </a:p>
          <a:p>
            <a:endParaRPr lang="en-US" dirty="0"/>
          </a:p>
        </p:txBody>
      </p:sp>
      <p:sp>
        <p:nvSpPr>
          <p:cNvPr id="10" name="Text Placeholder 6"/>
          <p:cNvSpPr txBox="1">
            <a:spLocks/>
          </p:cNvSpPr>
          <p:nvPr/>
        </p:nvSpPr>
        <p:spPr>
          <a:xfrm>
            <a:off x="4371132" y="4198850"/>
            <a:ext cx="4040188" cy="6397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Institutional context</a:t>
            </a:r>
            <a:endParaRPr lang="en-US" dirty="0"/>
          </a:p>
        </p:txBody>
      </p:sp>
      <p:sp>
        <p:nvSpPr>
          <p:cNvPr id="12" name="Content Placeholder 8"/>
          <p:cNvSpPr txBox="1">
            <a:spLocks/>
          </p:cNvSpPr>
          <p:nvPr/>
        </p:nvSpPr>
        <p:spPr>
          <a:xfrm>
            <a:off x="4369545" y="4806023"/>
            <a:ext cx="4041775" cy="1407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2" indent="0">
              <a:buFont typeface="Arial" panose="020B0604020202020204" pitchFamily="34" charset="0"/>
              <a:buNone/>
            </a:pPr>
            <a:r>
              <a:rPr lang="en-US" sz="2000" dirty="0" smtClean="0"/>
              <a:t>Control</a:t>
            </a:r>
          </a:p>
          <a:p>
            <a:pPr marL="400050" lvl="2" indent="0">
              <a:buFont typeface="Arial" panose="020B0604020202020204" pitchFamily="34" charset="0"/>
              <a:buNone/>
            </a:pPr>
            <a:r>
              <a:rPr lang="en-US" sz="2000" dirty="0" smtClean="0"/>
              <a:t>Institution </a:t>
            </a:r>
            <a:r>
              <a:rPr lang="en-US" sz="2000" dirty="0" smtClean="0"/>
              <a:t>size</a:t>
            </a:r>
          </a:p>
          <a:p>
            <a:pPr marL="400050" lvl="2" indent="0">
              <a:buFont typeface="Arial" panose="020B0604020202020204" pitchFamily="34" charset="0"/>
              <a:buNone/>
            </a:pPr>
            <a:r>
              <a:rPr lang="en-US" sz="2000" dirty="0" smtClean="0"/>
              <a:t>Carnegie classification</a:t>
            </a: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724400" y="4038600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15" name="Text Placeholder 7"/>
          <p:cNvSpPr txBox="1">
            <a:spLocks/>
          </p:cNvSpPr>
          <p:nvPr/>
        </p:nvSpPr>
        <p:spPr>
          <a:xfrm>
            <a:off x="1906588" y="5984246"/>
            <a:ext cx="5181600" cy="6397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smtClean="0">
                <a:solidFill>
                  <a:schemeClr val="accent2"/>
                </a:solidFill>
              </a:rPr>
              <a:t>*Honors College participation</a:t>
            </a:r>
            <a:endParaRPr lang="en-US" sz="3000" dirty="0">
              <a:solidFill>
                <a:schemeClr val="accent2"/>
              </a:solidFill>
            </a:endParaRPr>
          </a:p>
        </p:txBody>
      </p:sp>
      <p:sp>
        <p:nvSpPr>
          <p:cNvPr id="16" name="Content Placeholder 8"/>
          <p:cNvSpPr txBox="1">
            <a:spLocks/>
          </p:cNvSpPr>
          <p:nvPr/>
        </p:nvSpPr>
        <p:spPr>
          <a:xfrm>
            <a:off x="4419600" y="4125912"/>
            <a:ext cx="4041775" cy="3951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2" indent="0">
              <a:buFont typeface="Arial" panose="020B0604020202020204" pitchFamily="34" charset="0"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3470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4400" y="1261"/>
            <a:ext cx="8229600" cy="1338807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200" b="1" dirty="0" smtClean="0">
                <a:solidFill>
                  <a:schemeClr val="bg1"/>
                </a:solidFill>
              </a:rPr>
              <a:t>RESULTS: FIRST-YEAR MODELS</a:t>
            </a:r>
            <a:endParaRPr lang="en-US" sz="4200" b="1" dirty="0">
              <a:solidFill>
                <a:schemeClr val="bg1"/>
              </a:solidFill>
            </a:endParaRPr>
          </a:p>
        </p:txBody>
      </p:sp>
      <p:pic>
        <p:nvPicPr>
          <p:cNvPr id="5" name="Picture 1" descr="G:\CPR\NSSE\Marketing-Media-Press\Graphics &amp; Logos\Cairril_logo_files_unzipped\NSSE_Logo_Files\NSSE logo\CMYK\NSSE_CMYK_Column_only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82" y="76200"/>
            <a:ext cx="61451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295400"/>
            <a:ext cx="9144000" cy="184666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528316"/>
              </p:ext>
            </p:extLst>
          </p:nvPr>
        </p:nvGraphicFramePr>
        <p:xfrm>
          <a:off x="457201" y="1600200"/>
          <a:ext cx="8305799" cy="457200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181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9692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First-Year</a:t>
                      </a:r>
                      <a:endParaRPr lang="en-US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9692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DV</a:t>
                      </a:r>
                      <a:r>
                        <a:rPr lang="en-US" sz="2200" b="1" baseline="0" dirty="0" smtClean="0"/>
                        <a:t> 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u="none" dirty="0" smtClean="0"/>
                        <a:t>Adj. R</a:t>
                      </a:r>
                      <a:r>
                        <a:rPr lang="en-US" sz="2200" b="1" u="none" baseline="30000" dirty="0" smtClean="0"/>
                        <a:t>2</a:t>
                      </a:r>
                      <a:endParaRPr lang="en-US" sz="22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u="none" dirty="0" smtClean="0"/>
                        <a:t>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75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/>
                        <a:t>Preparing for class </a:t>
                      </a:r>
                      <a:endParaRPr lang="en-US" sz="22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200" dirty="0" smtClean="0"/>
                        <a:t>.</a:t>
                      </a:r>
                      <a:r>
                        <a:rPr lang="en-US" sz="2200" dirty="0" smtClean="0"/>
                        <a:t>058***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200" dirty="0" smtClean="0"/>
                        <a:t>-.006      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969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/>
                        <a:t>Participating in co-curricular activities </a:t>
                      </a:r>
                      <a:endParaRPr lang="en-US" sz="22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200" dirty="0" smtClean="0"/>
                        <a:t>.</a:t>
                      </a:r>
                      <a:r>
                        <a:rPr lang="en-US" sz="2200" dirty="0" smtClean="0"/>
                        <a:t>069***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200" dirty="0" smtClean="0"/>
                        <a:t> </a:t>
                      </a:r>
                      <a:r>
                        <a:rPr lang="en-US" sz="2200" dirty="0" smtClean="0"/>
                        <a:t>.033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70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kern="1200" dirty="0" smtClean="0">
                          <a:effectLst/>
                        </a:rPr>
                        <a:t>Working for pay on campus</a:t>
                      </a:r>
                      <a:endParaRPr lang="en-US" sz="2200" b="1" kern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7D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200" dirty="0" smtClean="0"/>
                        <a:t>.</a:t>
                      </a:r>
                      <a:r>
                        <a:rPr lang="en-US" sz="2200" dirty="0" smtClean="0"/>
                        <a:t>025***</a:t>
                      </a:r>
                      <a:endParaRPr lang="en-US" sz="2200" dirty="0"/>
                    </a:p>
                  </a:txBody>
                  <a:tcPr>
                    <a:solidFill>
                      <a:srgbClr val="F7D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200" dirty="0" smtClean="0"/>
                        <a:t>.065***</a:t>
                      </a:r>
                      <a:endParaRPr lang="en-US" sz="2200" dirty="0"/>
                    </a:p>
                  </a:txBody>
                  <a:tcPr>
                    <a:solidFill>
                      <a:srgbClr val="F7D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701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 smtClean="0">
                          <a:effectLst/>
                        </a:rPr>
                        <a:t>Working for pay off campus</a:t>
                      </a:r>
                      <a:endParaRPr lang="en-US" sz="2200" b="1" kern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200" dirty="0" smtClean="0"/>
                        <a:t>.277***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200" dirty="0" smtClean="0"/>
                        <a:t> </a:t>
                      </a:r>
                      <a:r>
                        <a:rPr lang="en-US" sz="2200" dirty="0" smtClean="0"/>
                        <a:t>.011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701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 smtClean="0">
                          <a:effectLst/>
                        </a:rPr>
                        <a:t>Doing community service or volunteer work</a:t>
                      </a:r>
                      <a:endParaRPr lang="en-US" sz="2200" kern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7D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200" dirty="0" smtClean="0"/>
                        <a:t>.046***</a:t>
                      </a:r>
                      <a:endParaRPr lang="en-US" sz="2200" dirty="0"/>
                    </a:p>
                  </a:txBody>
                  <a:tcPr>
                    <a:solidFill>
                      <a:srgbClr val="F7D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200" dirty="0" smtClean="0"/>
                        <a:t>   </a:t>
                      </a:r>
                      <a:r>
                        <a:rPr lang="en-US" sz="2200" dirty="0" smtClean="0"/>
                        <a:t>.057**</a:t>
                      </a:r>
                      <a:endParaRPr lang="en-US" sz="2200" dirty="0"/>
                    </a:p>
                  </a:txBody>
                  <a:tcPr>
                    <a:solidFill>
                      <a:srgbClr val="F7D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433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 smtClean="0">
                          <a:effectLst/>
                        </a:rPr>
                        <a:t>Relaxing and socializing </a:t>
                      </a:r>
                      <a:endParaRPr lang="en-US" sz="22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200" dirty="0" smtClean="0"/>
                        <a:t>.056***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200" dirty="0" smtClean="0"/>
                        <a:t>.023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19800" y="6535888"/>
            <a:ext cx="32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</a:t>
            </a:r>
            <a:r>
              <a:rPr lang="en-US" sz="1400" i="1" dirty="0"/>
              <a:t>p</a:t>
            </a:r>
            <a:r>
              <a:rPr lang="en-US" sz="1400" dirty="0"/>
              <a:t> &lt; .05, **</a:t>
            </a:r>
            <a:r>
              <a:rPr lang="en-US" sz="1400" i="1" dirty="0"/>
              <a:t>p</a:t>
            </a:r>
            <a:r>
              <a:rPr lang="en-US" sz="1400" dirty="0"/>
              <a:t> &lt; .01, ***</a:t>
            </a:r>
            <a:r>
              <a:rPr lang="en-US" sz="1400" i="1" dirty="0"/>
              <a:t>p</a:t>
            </a:r>
            <a:r>
              <a:rPr lang="en-US" sz="1400" dirty="0"/>
              <a:t> &lt; .001</a:t>
            </a:r>
          </a:p>
        </p:txBody>
      </p:sp>
    </p:spTree>
    <p:extLst>
      <p:ext uri="{BB962C8B-B14F-4D97-AF65-F5344CB8AC3E}">
        <p14:creationId xmlns:p14="http://schemas.microsoft.com/office/powerpoint/2010/main" val="8325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4400" y="1261"/>
            <a:ext cx="8229600" cy="1338807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200" b="1" dirty="0" smtClean="0">
                <a:solidFill>
                  <a:schemeClr val="bg1"/>
                </a:solidFill>
              </a:rPr>
              <a:t>RESULTS: </a:t>
            </a:r>
            <a:r>
              <a:rPr lang="en-US" sz="4200" b="1" dirty="0" smtClean="0">
                <a:solidFill>
                  <a:schemeClr val="bg1"/>
                </a:solidFill>
              </a:rPr>
              <a:t>SENIOR </a:t>
            </a:r>
            <a:r>
              <a:rPr lang="en-US" sz="4200" b="1" dirty="0" smtClean="0">
                <a:solidFill>
                  <a:schemeClr val="bg1"/>
                </a:solidFill>
              </a:rPr>
              <a:t>MODELS</a:t>
            </a:r>
            <a:endParaRPr lang="en-US" sz="4200" b="1" dirty="0">
              <a:solidFill>
                <a:schemeClr val="bg1"/>
              </a:solidFill>
            </a:endParaRPr>
          </a:p>
        </p:txBody>
      </p:sp>
      <p:pic>
        <p:nvPicPr>
          <p:cNvPr id="5" name="Picture 1" descr="G:\CPR\NSSE\Marketing-Media-Press\Graphics &amp; Logos\Cairril_logo_files_unzipped\NSSE_Logo_Files\NSSE logo\CMYK\NSSE_CMYK_Column_only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82" y="76200"/>
            <a:ext cx="61451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295400"/>
            <a:ext cx="9144000" cy="184666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516286"/>
              </p:ext>
            </p:extLst>
          </p:nvPr>
        </p:nvGraphicFramePr>
        <p:xfrm>
          <a:off x="457201" y="1600200"/>
          <a:ext cx="8305799" cy="457200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181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9692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First-Year</a:t>
                      </a:r>
                      <a:endParaRPr lang="en-US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9692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DV</a:t>
                      </a:r>
                      <a:r>
                        <a:rPr lang="en-US" sz="2200" baseline="0" dirty="0" smtClean="0"/>
                        <a:t> 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u="none" dirty="0" smtClean="0"/>
                        <a:t>Adj. R</a:t>
                      </a:r>
                      <a:r>
                        <a:rPr lang="en-US" sz="2200" u="none" baseline="30000" dirty="0" smtClean="0"/>
                        <a:t>2</a:t>
                      </a:r>
                      <a:endParaRPr lang="en-US" sz="22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u="none" dirty="0" smtClean="0"/>
                        <a:t>β</a:t>
                      </a:r>
                      <a:endParaRPr lang="en-US" sz="2200" b="1" u="none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75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/>
                        <a:t>Preparing for class </a:t>
                      </a:r>
                      <a:endParaRPr lang="en-US" sz="22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200" dirty="0" smtClean="0"/>
                        <a:t>.</a:t>
                      </a:r>
                      <a:r>
                        <a:rPr lang="en-US" sz="2200" dirty="0" smtClean="0"/>
                        <a:t>075***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200" dirty="0" smtClean="0"/>
                        <a:t>.020      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969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/>
                        <a:t>Participating in co-curricular activities </a:t>
                      </a:r>
                      <a:endParaRPr lang="en-US" sz="22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7D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200" dirty="0" smtClean="0"/>
                        <a:t>.138***</a:t>
                      </a:r>
                      <a:endParaRPr lang="en-US" sz="2200" dirty="0"/>
                    </a:p>
                  </a:txBody>
                  <a:tcPr>
                    <a:solidFill>
                      <a:srgbClr val="F7D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200" dirty="0" smtClean="0"/>
                        <a:t> </a:t>
                      </a:r>
                      <a:r>
                        <a:rPr lang="en-US" sz="2200" dirty="0" smtClean="0"/>
                        <a:t>.030*</a:t>
                      </a:r>
                      <a:endParaRPr lang="en-US" sz="2200" dirty="0"/>
                    </a:p>
                  </a:txBody>
                  <a:tcPr>
                    <a:solidFill>
                      <a:srgbClr val="F7D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70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kern="1200" dirty="0" smtClean="0">
                          <a:effectLst/>
                        </a:rPr>
                        <a:t>Working for pay on campus</a:t>
                      </a:r>
                      <a:endParaRPr lang="en-US" sz="2200" b="1" kern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7D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200" dirty="0" smtClean="0"/>
                        <a:t>.</a:t>
                      </a:r>
                      <a:r>
                        <a:rPr lang="en-US" sz="2200" dirty="0" smtClean="0"/>
                        <a:t>084***</a:t>
                      </a:r>
                      <a:endParaRPr lang="en-US" sz="2200" dirty="0"/>
                    </a:p>
                  </a:txBody>
                  <a:tcPr>
                    <a:solidFill>
                      <a:srgbClr val="F7D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200" dirty="0" smtClean="0"/>
                        <a:t>.029*</a:t>
                      </a:r>
                      <a:endParaRPr lang="en-US" sz="2200" dirty="0"/>
                    </a:p>
                  </a:txBody>
                  <a:tcPr>
                    <a:solidFill>
                      <a:srgbClr val="F7D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701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 smtClean="0">
                          <a:effectLst/>
                        </a:rPr>
                        <a:t>Working for pay off campus</a:t>
                      </a:r>
                      <a:endParaRPr lang="en-US" sz="2200" b="1" kern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200" dirty="0" smtClean="0"/>
                        <a:t>.255***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200" dirty="0" smtClean="0"/>
                        <a:t>.008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701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 smtClean="0">
                          <a:effectLst/>
                        </a:rPr>
                        <a:t>Doing community service or volunteer work</a:t>
                      </a:r>
                      <a:endParaRPr lang="en-US" sz="2200" kern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7D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200" dirty="0" smtClean="0"/>
                        <a:t>.040***</a:t>
                      </a:r>
                      <a:endParaRPr lang="en-US" sz="2200" dirty="0"/>
                    </a:p>
                  </a:txBody>
                  <a:tcPr>
                    <a:solidFill>
                      <a:srgbClr val="F7D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200" dirty="0" smtClean="0"/>
                        <a:t>   </a:t>
                      </a:r>
                      <a:r>
                        <a:rPr lang="en-US" sz="2200" dirty="0" smtClean="0"/>
                        <a:t>.052***</a:t>
                      </a:r>
                      <a:endParaRPr lang="en-US" sz="2200" dirty="0"/>
                    </a:p>
                  </a:txBody>
                  <a:tcPr>
                    <a:solidFill>
                      <a:srgbClr val="F7D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433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 smtClean="0">
                          <a:effectLst/>
                        </a:rPr>
                        <a:t>Relaxing and socializing </a:t>
                      </a:r>
                      <a:endParaRPr lang="en-US" sz="22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200" dirty="0" smtClean="0"/>
                        <a:t>.078***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200" dirty="0" smtClean="0"/>
                        <a:t>-.005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19800" y="6535888"/>
            <a:ext cx="32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</a:t>
            </a:r>
            <a:r>
              <a:rPr lang="en-US" sz="1400" i="1" dirty="0"/>
              <a:t>p</a:t>
            </a:r>
            <a:r>
              <a:rPr lang="en-US" sz="1400" dirty="0"/>
              <a:t> &lt; .05, **</a:t>
            </a:r>
            <a:r>
              <a:rPr lang="en-US" sz="1400" i="1" dirty="0"/>
              <a:t>p</a:t>
            </a:r>
            <a:r>
              <a:rPr lang="en-US" sz="1400" dirty="0"/>
              <a:t> &lt; .01, ***</a:t>
            </a:r>
            <a:r>
              <a:rPr lang="en-US" sz="1400" i="1" dirty="0"/>
              <a:t>p</a:t>
            </a:r>
            <a:r>
              <a:rPr lang="en-US" sz="1400" dirty="0"/>
              <a:t> &lt; .001</a:t>
            </a:r>
          </a:p>
        </p:txBody>
      </p:sp>
    </p:spTree>
    <p:extLst>
      <p:ext uri="{BB962C8B-B14F-4D97-AF65-F5344CB8AC3E}">
        <p14:creationId xmlns:p14="http://schemas.microsoft.com/office/powerpoint/2010/main" val="197553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4400" y="1261"/>
            <a:ext cx="8229600" cy="1338807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accent3"/>
                </a:solidFill>
              </a:rPr>
              <a:t>DISCUSSION</a:t>
            </a:r>
            <a:endParaRPr lang="en-US" b="1" dirty="0">
              <a:solidFill>
                <a:schemeClr val="accent3"/>
              </a:solidFill>
            </a:endParaRPr>
          </a:p>
        </p:txBody>
      </p:sp>
      <p:pic>
        <p:nvPicPr>
          <p:cNvPr id="5" name="Picture 1" descr="G:\CPR\NSSE\Marketing-Media-Press\Graphics &amp; Logos\Cairril_logo_files_unzipped\NSSE_Logo_Files\NSSE logo\CMYK\NSSE_CMYK_Column_only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82" y="76200"/>
            <a:ext cx="61451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295400"/>
            <a:ext cx="9144000" cy="18466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Content Placeholder 8"/>
          <p:cNvSpPr>
            <a:spLocks noGrp="1"/>
          </p:cNvSpPr>
          <p:nvPr>
            <p:ph idx="1"/>
          </p:nvPr>
        </p:nvSpPr>
        <p:spPr>
          <a:xfrm>
            <a:off x="228600" y="1600201"/>
            <a:ext cx="8686800" cy="5257799"/>
          </a:xfrm>
        </p:spPr>
        <p:txBody>
          <a:bodyPr>
            <a:normAutofit/>
          </a:bodyPr>
          <a:lstStyle/>
          <a:p>
            <a:r>
              <a:rPr lang="en-US" sz="3400" dirty="0" smtClean="0"/>
              <a:t>Honors </a:t>
            </a:r>
            <a:r>
              <a:rPr lang="en-US" sz="3400" dirty="0" smtClean="0"/>
              <a:t>college </a:t>
            </a:r>
            <a:r>
              <a:rPr lang="en-US" sz="3400" dirty="0" smtClean="0"/>
              <a:t>participation was </a:t>
            </a:r>
            <a:r>
              <a:rPr lang="en-US" sz="3400" dirty="0"/>
              <a:t>a positive predictor of several </a:t>
            </a:r>
            <a:r>
              <a:rPr lang="en-US" sz="3400" dirty="0" smtClean="0"/>
              <a:t>types of time use:</a:t>
            </a:r>
            <a:endParaRPr lang="en-US" sz="3400" dirty="0" smtClean="0"/>
          </a:p>
          <a:p>
            <a:pPr lvl="1"/>
            <a:r>
              <a:rPr lang="en-US" dirty="0"/>
              <a:t>Participating in co-curricular activities </a:t>
            </a:r>
            <a:r>
              <a:rPr lang="en-US" dirty="0" smtClean="0"/>
              <a:t>(SR only)</a:t>
            </a:r>
            <a:endParaRPr lang="en-US" dirty="0"/>
          </a:p>
          <a:p>
            <a:pPr lvl="1"/>
            <a:r>
              <a:rPr lang="en-US" dirty="0"/>
              <a:t>Working for pay on </a:t>
            </a:r>
            <a:r>
              <a:rPr lang="en-US" dirty="0" smtClean="0"/>
              <a:t>campus (FY and SR)</a:t>
            </a:r>
            <a:endParaRPr lang="en-US" dirty="0"/>
          </a:p>
          <a:p>
            <a:pPr lvl="1"/>
            <a:r>
              <a:rPr lang="en-US" dirty="0"/>
              <a:t>Doing community </a:t>
            </a:r>
            <a:r>
              <a:rPr lang="en-US" dirty="0" smtClean="0"/>
              <a:t>service/volunteer work (FY and SR)</a:t>
            </a:r>
            <a:endParaRPr lang="en-US" dirty="0"/>
          </a:p>
          <a:p>
            <a:pPr lvl="1"/>
            <a:endParaRPr lang="en-US" sz="3400" dirty="0" smtClean="0"/>
          </a:p>
          <a:p>
            <a:r>
              <a:rPr lang="en-US" sz="3400" dirty="0" smtClean="0"/>
              <a:t>Honors </a:t>
            </a:r>
            <a:r>
              <a:rPr lang="en-US" sz="3400" dirty="0"/>
              <a:t>c</a:t>
            </a:r>
            <a:r>
              <a:rPr lang="en-US" sz="3400" dirty="0" smtClean="0"/>
              <a:t>ollege participation did </a:t>
            </a:r>
            <a:r>
              <a:rPr lang="en-US" sz="3400" i="1" dirty="0" smtClean="0"/>
              <a:t>not</a:t>
            </a:r>
            <a:r>
              <a:rPr lang="en-US" sz="3400" dirty="0" smtClean="0"/>
              <a:t> predict time spent preparing for class, working for pay off campus, or relaxing and socializing</a:t>
            </a:r>
            <a:endParaRPr lang="en-US" sz="3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87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4400" y="1261"/>
            <a:ext cx="8229600" cy="1338807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accent3"/>
                </a:solidFill>
              </a:rPr>
              <a:t>DISCUSSION</a:t>
            </a:r>
            <a:endParaRPr lang="en-US" b="1" dirty="0">
              <a:solidFill>
                <a:schemeClr val="accent3"/>
              </a:solidFill>
            </a:endParaRPr>
          </a:p>
        </p:txBody>
      </p:sp>
      <p:pic>
        <p:nvPicPr>
          <p:cNvPr id="5" name="Picture 1" descr="G:\CPR\NSSE\Marketing-Media-Press\Graphics &amp; Logos\Cairril_logo_files_unzipped\NSSE_Logo_Files\NSSE logo\CMYK\NSSE_CMYK_Column_only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82" y="76200"/>
            <a:ext cx="61451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295400"/>
            <a:ext cx="9144000" cy="18466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Content Placeholder 8"/>
          <p:cNvSpPr>
            <a:spLocks noGrp="1"/>
          </p:cNvSpPr>
          <p:nvPr>
            <p:ph idx="1"/>
          </p:nvPr>
        </p:nvSpPr>
        <p:spPr>
          <a:xfrm>
            <a:off x="451347" y="1480066"/>
            <a:ext cx="8458200" cy="5530334"/>
          </a:xfrm>
        </p:spPr>
        <p:txBody>
          <a:bodyPr>
            <a:normAutofit/>
          </a:bodyPr>
          <a:lstStyle/>
          <a:p>
            <a:r>
              <a:rPr lang="en-US" i="1" dirty="0" smtClean="0"/>
              <a:t>So </a:t>
            </a:r>
            <a:r>
              <a:rPr lang="en-US" i="1" dirty="0" smtClean="0"/>
              <a:t>how are</a:t>
            </a:r>
            <a:r>
              <a:rPr lang="en-US" i="1" dirty="0" smtClean="0"/>
              <a:t> honors students spending their time? Does this reflect expected curricular and programming requirements?</a:t>
            </a:r>
          </a:p>
          <a:p>
            <a:endParaRPr lang="en-US" dirty="0" smtClean="0"/>
          </a:p>
          <a:p>
            <a:r>
              <a:rPr lang="en-US" dirty="0" smtClean="0"/>
              <a:t>Not spending every moment studying, nor are they spending all of their time partying</a:t>
            </a:r>
            <a:endParaRPr lang="en-US" dirty="0" smtClean="0"/>
          </a:p>
          <a:p>
            <a:pPr lvl="1"/>
            <a:r>
              <a:rPr lang="en-US" sz="2500" dirty="0" smtClean="0"/>
              <a:t>No difference between honors and general education students on these activities after controlling for other variables</a:t>
            </a:r>
            <a:endParaRPr lang="en-US" sz="2500" dirty="0" smtClean="0"/>
          </a:p>
          <a:p>
            <a:pPr lvl="1"/>
            <a:r>
              <a:rPr lang="en-US" sz="2500" dirty="0" smtClean="0"/>
              <a:t>Participation in honors should not be a deterrent to those worried about “all work and no play” </a:t>
            </a:r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129629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4400" y="1261"/>
            <a:ext cx="8229600" cy="1338807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accent3"/>
                </a:solidFill>
              </a:rPr>
              <a:t>DISCUSSION</a:t>
            </a:r>
            <a:endParaRPr lang="en-US" b="1" dirty="0">
              <a:solidFill>
                <a:schemeClr val="accent3"/>
              </a:solidFill>
            </a:endParaRPr>
          </a:p>
        </p:txBody>
      </p:sp>
      <p:pic>
        <p:nvPicPr>
          <p:cNvPr id="5" name="Picture 1" descr="G:\CPR\NSSE\Marketing-Media-Press\Graphics &amp; Logos\Cairril_logo_files_unzipped\NSSE_Logo_Files\NSSE logo\CMYK\NSSE_CMYK_Column_only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82" y="76200"/>
            <a:ext cx="61451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295400"/>
            <a:ext cx="9144000" cy="18466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Content Placeholder 8"/>
          <p:cNvSpPr>
            <a:spLocks noGrp="1"/>
          </p:cNvSpPr>
          <p:nvPr>
            <p:ph idx="1"/>
          </p:nvPr>
        </p:nvSpPr>
        <p:spPr>
          <a:xfrm>
            <a:off x="451347" y="1480066"/>
            <a:ext cx="8458200" cy="5530334"/>
          </a:xfrm>
        </p:spPr>
        <p:txBody>
          <a:bodyPr>
            <a:normAutofit lnSpcReduction="10000"/>
          </a:bodyPr>
          <a:lstStyle/>
          <a:p>
            <a:r>
              <a:rPr lang="en-US" i="1" dirty="0" smtClean="0"/>
              <a:t>So </a:t>
            </a:r>
            <a:r>
              <a:rPr lang="en-US" i="1" dirty="0" smtClean="0"/>
              <a:t>how are</a:t>
            </a:r>
            <a:r>
              <a:rPr lang="en-US" i="1" dirty="0" smtClean="0"/>
              <a:t> honors students spending their time? Does this reflect expected curricular and programming requirements?</a:t>
            </a:r>
          </a:p>
          <a:p>
            <a:endParaRPr lang="en-US" dirty="0" smtClean="0"/>
          </a:p>
          <a:p>
            <a:r>
              <a:rPr lang="en-US" dirty="0" smtClean="0"/>
              <a:t>More time on co-curricular activities and working on campus could be due to sense of community integration and encouragement for involvement</a:t>
            </a:r>
          </a:p>
          <a:p>
            <a:pPr lvl="1"/>
            <a:r>
              <a:rPr lang="en-US" sz="2500" dirty="0" smtClean="0"/>
              <a:t>More time on community service and volunteer work also reflects programming for many honors colleges</a:t>
            </a:r>
          </a:p>
          <a:p>
            <a:pPr lvl="1"/>
            <a:r>
              <a:rPr lang="en-US" sz="2500" dirty="0" smtClean="0"/>
              <a:t>Differences (or lack of) might also be due to better time management skills overall for honors students 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51915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4400" y="1261"/>
            <a:ext cx="8229600" cy="1338807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accent3"/>
                </a:solidFill>
              </a:rPr>
              <a:t>LIMITATIONS</a:t>
            </a:r>
            <a:endParaRPr lang="en-US" b="1" dirty="0">
              <a:solidFill>
                <a:schemeClr val="accent3"/>
              </a:solidFill>
            </a:endParaRPr>
          </a:p>
        </p:txBody>
      </p:sp>
      <p:pic>
        <p:nvPicPr>
          <p:cNvPr id="5" name="Picture 1" descr="G:\CPR\NSSE\Marketing-Media-Press\Graphics &amp; Logos\Cairril_logo_files_unzipped\NSSE_Logo_Files\NSSE logo\CMYK\NSSE_CMYK_Column_only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82" y="76200"/>
            <a:ext cx="61451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295400"/>
            <a:ext cx="9144000" cy="18466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Content Placeholder 8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5029199"/>
          </a:xfrm>
        </p:spPr>
        <p:txBody>
          <a:bodyPr>
            <a:normAutofit/>
          </a:bodyPr>
          <a:lstStyle/>
          <a:p>
            <a:r>
              <a:rPr lang="en-US" sz="3400" dirty="0" smtClean="0"/>
              <a:t>Honors </a:t>
            </a:r>
            <a:r>
              <a:rPr lang="en-US" sz="3400" dirty="0" smtClean="0"/>
              <a:t>college </a:t>
            </a:r>
            <a:r>
              <a:rPr lang="en-US" sz="3400" dirty="0" smtClean="0"/>
              <a:t>students are high achieving, which is not exactly the same as gifted</a:t>
            </a:r>
          </a:p>
          <a:p>
            <a:pPr lvl="1"/>
            <a:r>
              <a:rPr lang="en-US" sz="3000" dirty="0" smtClean="0"/>
              <a:t>Research with K-12 populations may not always transfer</a:t>
            </a:r>
            <a:endParaRPr lang="en-US" sz="3400" dirty="0" smtClean="0"/>
          </a:p>
          <a:p>
            <a:r>
              <a:rPr lang="en-US" sz="3400" dirty="0" smtClean="0"/>
              <a:t>Self-reported </a:t>
            </a:r>
            <a:r>
              <a:rPr lang="en-US" sz="3400" dirty="0" smtClean="0"/>
              <a:t>data, time estimates</a:t>
            </a:r>
            <a:endParaRPr lang="en-US" sz="3400" dirty="0" smtClean="0"/>
          </a:p>
          <a:p>
            <a:r>
              <a:rPr lang="en-US" sz="3400" dirty="0" smtClean="0"/>
              <a:t>Self-selection: for institutions and students</a:t>
            </a:r>
          </a:p>
          <a:p>
            <a:r>
              <a:rPr lang="en-US" sz="3400" dirty="0" smtClean="0"/>
              <a:t>Low explained variance and small effect sizes</a:t>
            </a:r>
          </a:p>
          <a:p>
            <a:r>
              <a:rPr lang="en-US" sz="3400" dirty="0" smtClean="0"/>
              <a:t>Correlational, not causal design </a:t>
            </a:r>
            <a:endParaRPr lang="en-US" sz="3400" i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61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4400" y="1261"/>
            <a:ext cx="8229600" cy="1338807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accent3"/>
                </a:solidFill>
              </a:rPr>
              <a:t>FUTURE RESEARCH</a:t>
            </a:r>
            <a:endParaRPr lang="en-US" b="1" dirty="0">
              <a:solidFill>
                <a:schemeClr val="accent3"/>
              </a:solidFill>
            </a:endParaRPr>
          </a:p>
        </p:txBody>
      </p:sp>
      <p:pic>
        <p:nvPicPr>
          <p:cNvPr id="5" name="Picture 1" descr="G:\CPR\NSSE\Marketing-Media-Press\Graphics &amp; Logos\Cairril_logo_files_unzipped\NSSE_Logo_Files\NSSE logo\CMYK\NSSE_CMYK_Column_only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82" y="76200"/>
            <a:ext cx="61451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295400"/>
            <a:ext cx="9144000" cy="18466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Content Placeholder 8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5181599"/>
          </a:xfrm>
        </p:spPr>
        <p:txBody>
          <a:bodyPr>
            <a:normAutofit lnSpcReduction="10000"/>
          </a:bodyPr>
          <a:lstStyle/>
          <a:p>
            <a:r>
              <a:rPr lang="en-US" sz="3400" dirty="0" smtClean="0"/>
              <a:t>Follow up on time management skills and strategies </a:t>
            </a:r>
            <a:endParaRPr lang="en-US" sz="3400" dirty="0" smtClean="0"/>
          </a:p>
          <a:p>
            <a:r>
              <a:rPr lang="en-US" sz="3400" dirty="0" smtClean="0"/>
              <a:t>Institution-level variance? </a:t>
            </a:r>
          </a:p>
          <a:p>
            <a:r>
              <a:rPr lang="en-US" sz="3400" dirty="0" smtClean="0"/>
              <a:t>Other constructs of potential </a:t>
            </a:r>
            <a:r>
              <a:rPr lang="en-US" sz="3400" dirty="0" smtClean="0"/>
              <a:t>influence (e.g. </a:t>
            </a:r>
            <a:r>
              <a:rPr lang="en-US" sz="3400" dirty="0" smtClean="0"/>
              <a:t>achievement goal orientation and personality </a:t>
            </a:r>
            <a:r>
              <a:rPr lang="en-US" sz="3400" dirty="0" smtClean="0"/>
              <a:t>traits)</a:t>
            </a:r>
            <a:endParaRPr lang="en-US" sz="3400" dirty="0" smtClean="0"/>
          </a:p>
          <a:p>
            <a:r>
              <a:rPr lang="en-US" sz="3400" dirty="0" smtClean="0"/>
              <a:t>Link </a:t>
            </a:r>
            <a:r>
              <a:rPr lang="en-US" sz="3400" dirty="0" smtClean="0"/>
              <a:t>to </a:t>
            </a:r>
            <a:r>
              <a:rPr lang="en-US" sz="3400" dirty="0" smtClean="0"/>
              <a:t>other experiences and outcomes</a:t>
            </a:r>
            <a:r>
              <a:rPr lang="en-US" sz="3400" dirty="0" smtClean="0"/>
              <a:t>: </a:t>
            </a:r>
            <a:r>
              <a:rPr lang="en-US" sz="3400" dirty="0" smtClean="0"/>
              <a:t>high-impact practice participation, career </a:t>
            </a:r>
            <a:r>
              <a:rPr lang="en-US" sz="3400" dirty="0" smtClean="0"/>
              <a:t>plans</a:t>
            </a:r>
            <a:endParaRPr lang="en-US" dirty="0"/>
          </a:p>
          <a:p>
            <a:r>
              <a:rPr lang="en-US" sz="3400" dirty="0" smtClean="0"/>
              <a:t>Other suggestions? </a:t>
            </a:r>
          </a:p>
        </p:txBody>
      </p:sp>
    </p:spTree>
    <p:extLst>
      <p:ext uri="{BB962C8B-B14F-4D97-AF65-F5344CB8AC3E}">
        <p14:creationId xmlns:p14="http://schemas.microsoft.com/office/powerpoint/2010/main" val="218373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1752600"/>
            <a:ext cx="9067800" cy="4724400"/>
          </a:xfrm>
        </p:spPr>
        <p:txBody>
          <a:bodyPr>
            <a:normAutofit/>
          </a:bodyPr>
          <a:lstStyle/>
          <a:p>
            <a:pPr lvl="2"/>
            <a:r>
              <a:rPr lang="en-US" sz="3200" dirty="0" smtClean="0"/>
              <a:t>Many models in gifted education that address origins, development, and functioning include an </a:t>
            </a:r>
            <a:r>
              <a:rPr lang="en-US" sz="3200" b="1" dirty="0" smtClean="0">
                <a:solidFill>
                  <a:schemeClr val="accent2"/>
                </a:solidFill>
              </a:rPr>
              <a:t>environmental</a:t>
            </a:r>
            <a:r>
              <a:rPr lang="en-US" sz="3200" dirty="0" smtClean="0"/>
              <a:t> component</a:t>
            </a:r>
            <a:endParaRPr lang="en-US" sz="2800" dirty="0" smtClean="0"/>
          </a:p>
          <a:p>
            <a:pPr lvl="2"/>
            <a:endParaRPr lang="en-US" sz="3200" dirty="0" smtClean="0"/>
          </a:p>
          <a:p>
            <a:pPr lvl="2"/>
            <a:r>
              <a:rPr lang="en-US" sz="3200" dirty="0" smtClean="0"/>
              <a:t>Important to look at role of “nurture”</a:t>
            </a:r>
          </a:p>
          <a:p>
            <a:pPr lvl="2"/>
            <a:endParaRPr lang="en-US" sz="3200" dirty="0" smtClean="0"/>
          </a:p>
          <a:p>
            <a:pPr lvl="2"/>
            <a:r>
              <a:rPr lang="en-US" sz="3200" dirty="0" smtClean="0"/>
              <a:t>Also important to look at the effectiveness of these models across all ages</a:t>
            </a:r>
          </a:p>
          <a:p>
            <a:pPr lvl="2"/>
            <a:endParaRPr lang="en-US" sz="3200" dirty="0" smtClean="0"/>
          </a:p>
          <a:p>
            <a:pPr lvl="2"/>
            <a:endParaRPr lang="en-US" sz="3200" dirty="0"/>
          </a:p>
          <a:p>
            <a:pPr marL="914400" lvl="2" indent="0">
              <a:buNone/>
            </a:pPr>
            <a:endParaRPr lang="en-US" sz="2800" dirty="0" smtClean="0"/>
          </a:p>
          <a:p>
            <a:pPr lvl="2"/>
            <a:endParaRPr lang="en-US" sz="2800" dirty="0" smtClean="0"/>
          </a:p>
          <a:p>
            <a:pPr marL="914400" lvl="2" indent="0">
              <a:buNone/>
            </a:pPr>
            <a:endParaRPr lang="en-US" sz="2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14400" y="1261"/>
            <a:ext cx="8229600" cy="1338807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accent3"/>
                </a:solidFill>
              </a:rPr>
              <a:t>INTRODUCTION</a:t>
            </a:r>
            <a:endParaRPr lang="en-US" b="1" dirty="0">
              <a:solidFill>
                <a:schemeClr val="accent3"/>
              </a:solidFill>
            </a:endParaRPr>
          </a:p>
        </p:txBody>
      </p:sp>
      <p:pic>
        <p:nvPicPr>
          <p:cNvPr id="5" name="Picture 1" descr="G:\CPR\NSSE\Marketing-Media-Press\Graphics &amp; Logos\Cairril_logo_files_unzipped\NSSE_Logo_Files\NSSE logo\CMYK\NSSE_CMYK_Column_only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82" y="76200"/>
            <a:ext cx="61451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295400"/>
            <a:ext cx="9144000" cy="18466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84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228600"/>
            <a:ext cx="6019800" cy="6477000"/>
          </a:xfrm>
        </p:spPr>
        <p:txBody>
          <a:bodyPr>
            <a:normAutofit/>
          </a:bodyPr>
          <a:lstStyle/>
          <a:p>
            <a:pPr algn="l"/>
            <a:endParaRPr lang="en-US" dirty="0" smtClean="0">
              <a:solidFill>
                <a:schemeClr val="accent5"/>
              </a:solidFill>
            </a:endParaRPr>
          </a:p>
          <a:p>
            <a:r>
              <a:rPr lang="en-US" sz="4400" b="1" dirty="0" smtClean="0">
                <a:solidFill>
                  <a:schemeClr val="accent5"/>
                </a:solidFill>
              </a:rPr>
              <a:t>Questions &amp; Comments?</a:t>
            </a:r>
          </a:p>
          <a:p>
            <a:pPr algn="l"/>
            <a:endParaRPr lang="en-US" dirty="0" smtClean="0">
              <a:solidFill>
                <a:schemeClr val="accent5"/>
              </a:solidFill>
            </a:endParaRPr>
          </a:p>
          <a:p>
            <a:pPr algn="l"/>
            <a:endParaRPr lang="en-US" dirty="0" smtClean="0">
              <a:solidFill>
                <a:schemeClr val="accent5"/>
              </a:solidFill>
            </a:endParaRPr>
          </a:p>
          <a:p>
            <a:r>
              <a:rPr lang="en-US" sz="3600" dirty="0">
                <a:solidFill>
                  <a:schemeClr val="accent5"/>
                </a:solidFill>
              </a:rPr>
              <a:t>Angie </a:t>
            </a:r>
            <a:r>
              <a:rPr lang="en-US" sz="3600" dirty="0" smtClean="0">
                <a:solidFill>
                  <a:schemeClr val="accent5"/>
                </a:solidFill>
              </a:rPr>
              <a:t>L. Miller</a:t>
            </a:r>
            <a:endParaRPr lang="en-US" sz="3600" dirty="0">
              <a:solidFill>
                <a:schemeClr val="accent5"/>
              </a:solidFill>
            </a:endParaRPr>
          </a:p>
          <a:p>
            <a:r>
              <a:rPr lang="en-US" sz="3600" dirty="0">
                <a:solidFill>
                  <a:schemeClr val="accent5"/>
                </a:solidFill>
                <a:hlinkClick r:id="rId3"/>
              </a:rPr>
              <a:t>anglmill@indiana.edu</a:t>
            </a:r>
            <a:r>
              <a:rPr lang="en-US" sz="3600" dirty="0">
                <a:solidFill>
                  <a:schemeClr val="accent5"/>
                </a:solidFill>
              </a:rPr>
              <a:t> </a:t>
            </a:r>
          </a:p>
          <a:p>
            <a:endParaRPr lang="en-US" dirty="0" smtClean="0">
              <a:solidFill>
                <a:schemeClr val="accent5"/>
              </a:solidFill>
            </a:endParaRPr>
          </a:p>
          <a:p>
            <a:endParaRPr lang="en-US" dirty="0" smtClean="0">
              <a:solidFill>
                <a:schemeClr val="accent5"/>
              </a:solidFill>
            </a:endParaRPr>
          </a:p>
          <a:p>
            <a:endParaRPr lang="en-US" dirty="0" smtClean="0">
              <a:solidFill>
                <a:schemeClr val="accent5"/>
              </a:solidFill>
            </a:endParaRPr>
          </a:p>
          <a:p>
            <a:endParaRPr lang="en-US" dirty="0" smtClean="0">
              <a:solidFill>
                <a:schemeClr val="accent5"/>
              </a:solidFill>
            </a:endParaRPr>
          </a:p>
          <a:p>
            <a:endParaRPr lang="en-US" dirty="0" smtClean="0">
              <a:solidFill>
                <a:schemeClr val="accent5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18466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-18466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2053" name="Picture 1" descr="G:\CPR\NSSE\Marketing-Media-Press\Graphics &amp; Logos\Cairril_logo_files_unzipped\NSSE_Logo_Files\NSSE logo\CMYK\NSSE_CMYK_Column_only.t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8128" y="982579"/>
            <a:ext cx="2298506" cy="4275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228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1480066"/>
            <a:ext cx="9067800" cy="4996934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3200" dirty="0" smtClean="0"/>
              <a:t>DMGT (Gagné, 2009)</a:t>
            </a:r>
          </a:p>
          <a:p>
            <a:pPr marL="914400" lvl="2" indent="0">
              <a:buNone/>
            </a:pPr>
            <a:endParaRPr lang="en-US" sz="3200" dirty="0" smtClean="0"/>
          </a:p>
          <a:p>
            <a:pPr lvl="2"/>
            <a:endParaRPr lang="en-US" sz="3200" dirty="0"/>
          </a:p>
          <a:p>
            <a:pPr marL="914400" lvl="2" indent="0">
              <a:buNone/>
            </a:pPr>
            <a:endParaRPr lang="en-US" sz="2800" dirty="0" smtClean="0"/>
          </a:p>
          <a:p>
            <a:pPr lvl="2"/>
            <a:endParaRPr lang="en-US" sz="2800" dirty="0" smtClean="0"/>
          </a:p>
          <a:p>
            <a:pPr marL="914400" lvl="2" indent="0">
              <a:buNone/>
            </a:pPr>
            <a:endParaRPr lang="en-US" sz="2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14400" y="1261"/>
            <a:ext cx="8229600" cy="1338807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accent3"/>
                </a:solidFill>
              </a:rPr>
              <a:t>INTRODUCTION</a:t>
            </a:r>
            <a:endParaRPr lang="en-US" b="1" dirty="0">
              <a:solidFill>
                <a:schemeClr val="accent3"/>
              </a:solidFill>
            </a:endParaRPr>
          </a:p>
        </p:txBody>
      </p:sp>
      <p:pic>
        <p:nvPicPr>
          <p:cNvPr id="5" name="Picture 1" descr="G:\CPR\NSSE\Marketing-Media-Press\Graphics &amp; Logos\Cairril_logo_files_unzipped\NSSE_Logo_Files\NSSE logo\CMYK\NSSE_CMYK_Column_only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82" y="76200"/>
            <a:ext cx="61451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295400"/>
            <a:ext cx="9144000" cy="18466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Content Placeholder 4" descr="DMG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2236905" y="941506"/>
            <a:ext cx="4837337" cy="699565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3886200" y="2433484"/>
            <a:ext cx="17526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58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8839200" cy="5105400"/>
          </a:xfrm>
        </p:spPr>
        <p:txBody>
          <a:bodyPr>
            <a:normAutofit fontScale="85000" lnSpcReduction="10000"/>
          </a:bodyPr>
          <a:lstStyle/>
          <a:p>
            <a:pPr lvl="2"/>
            <a:r>
              <a:rPr lang="en-US" sz="3200" dirty="0" smtClean="0"/>
              <a:t>Many variations in organization and implementation</a:t>
            </a:r>
          </a:p>
          <a:p>
            <a:pPr lvl="3"/>
            <a:r>
              <a:rPr lang="en-US" sz="2800" dirty="0" smtClean="0"/>
              <a:t>Admissions criteria, starting status, curricular requirements, living options</a:t>
            </a:r>
          </a:p>
          <a:p>
            <a:pPr lvl="3"/>
            <a:endParaRPr lang="en-US" sz="2800" dirty="0" smtClean="0"/>
          </a:p>
          <a:p>
            <a:pPr lvl="2"/>
            <a:r>
              <a:rPr lang="en-US" sz="3200" dirty="0" smtClean="0"/>
              <a:t>Basic common components in majority of Honors Colleges/programs:</a:t>
            </a:r>
          </a:p>
          <a:p>
            <a:pPr lvl="3"/>
            <a:r>
              <a:rPr lang="en-US" sz="2800" dirty="0" smtClean="0"/>
              <a:t>Special versions of gen. ed. courses, small class size, advanced courses (colloquia, seminars)</a:t>
            </a:r>
          </a:p>
          <a:p>
            <a:pPr lvl="3"/>
            <a:endParaRPr lang="en-US" sz="2800" dirty="0" smtClean="0"/>
          </a:p>
          <a:p>
            <a:pPr lvl="2"/>
            <a:r>
              <a:rPr lang="en-US" sz="3200" dirty="0" smtClean="0"/>
              <a:t>Many also feature:</a:t>
            </a:r>
          </a:p>
          <a:p>
            <a:pPr lvl="3"/>
            <a:r>
              <a:rPr lang="en-US" sz="2800" dirty="0" smtClean="0"/>
              <a:t>Interdisciplinary courses; </a:t>
            </a:r>
            <a:r>
              <a:rPr lang="en-US" sz="2800" dirty="0" smtClean="0"/>
              <a:t>final </a:t>
            </a:r>
            <a:r>
              <a:rPr lang="en-US" sz="2800" dirty="0" smtClean="0"/>
              <a:t>thesis, capstone, creative project; special residence halls or study </a:t>
            </a:r>
            <a:r>
              <a:rPr lang="en-US" sz="2800" dirty="0" smtClean="0"/>
              <a:t>rooms</a:t>
            </a:r>
            <a:endParaRPr lang="en-US" dirty="0" smtClean="0"/>
          </a:p>
          <a:p>
            <a:pPr lvl="2"/>
            <a:endParaRPr lang="en-US" sz="2800" dirty="0" smtClean="0"/>
          </a:p>
          <a:p>
            <a:pPr marL="914400" lvl="2" indent="0">
              <a:buNone/>
            </a:pPr>
            <a:endParaRPr lang="en-US" sz="2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14400" y="1261"/>
            <a:ext cx="8229600" cy="1338807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accent3"/>
                </a:solidFill>
              </a:rPr>
              <a:t>HONORS COLLEGES</a:t>
            </a:r>
            <a:endParaRPr lang="en-US" b="1" dirty="0">
              <a:solidFill>
                <a:schemeClr val="accent3"/>
              </a:solidFill>
            </a:endParaRPr>
          </a:p>
        </p:txBody>
      </p:sp>
      <p:pic>
        <p:nvPicPr>
          <p:cNvPr id="5" name="Picture 1" descr="G:\CPR\NSSE\Marketing-Media-Press\Graphics &amp; Logos\Cairril_logo_files_unzipped\NSSE_Logo_Files\NSSE logo\CMYK\NSSE_CMYK_Column_only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82" y="76200"/>
            <a:ext cx="61451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295400"/>
            <a:ext cx="9144000" cy="18466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2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240" y="1600200"/>
            <a:ext cx="840596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/>
              <a:t>National Survey of Student </a:t>
            </a:r>
            <a:r>
              <a:rPr lang="en-US" sz="3000" b="1" dirty="0" smtClean="0"/>
              <a:t>Engagement (NSSE)</a:t>
            </a:r>
            <a:endParaRPr lang="en-US" sz="3000" b="1" dirty="0"/>
          </a:p>
          <a:p>
            <a:endParaRPr lang="en-US" sz="1500" dirty="0"/>
          </a:p>
          <a:p>
            <a:r>
              <a:rPr lang="en-US" dirty="0"/>
              <a:t>NSSE gives a snapshot of college student experiences in and outside of the classroom by surveying </a:t>
            </a:r>
            <a:r>
              <a:rPr lang="en-US" b="1" dirty="0"/>
              <a:t>first-year</a:t>
            </a:r>
            <a:r>
              <a:rPr lang="en-US" dirty="0"/>
              <a:t> and </a:t>
            </a:r>
            <a:r>
              <a:rPr lang="en-US" b="1" dirty="0"/>
              <a:t>senior </a:t>
            </a:r>
            <a:r>
              <a:rPr lang="en-US" dirty="0" smtClean="0"/>
              <a:t>students</a:t>
            </a:r>
            <a:endParaRPr lang="en-US" dirty="0"/>
          </a:p>
          <a:p>
            <a:r>
              <a:rPr lang="en-US" dirty="0" smtClean="0"/>
              <a:t>NSSE </a:t>
            </a:r>
            <a:r>
              <a:rPr lang="en-US" dirty="0"/>
              <a:t>items represent good practices related to desirable college </a:t>
            </a:r>
            <a:r>
              <a:rPr lang="en-US" dirty="0" smtClean="0"/>
              <a:t>outcomes</a:t>
            </a:r>
            <a:endParaRPr lang="en-US" dirty="0"/>
          </a:p>
          <a:p>
            <a:r>
              <a:rPr lang="en-US" dirty="0" smtClean="0"/>
              <a:t>Indirect</a:t>
            </a:r>
            <a:r>
              <a:rPr lang="en-US" dirty="0"/>
              <a:t>, process measures of student learning and development</a:t>
            </a:r>
          </a:p>
          <a:p>
            <a:pPr lvl="2"/>
            <a:endParaRPr lang="en-US" sz="2800" dirty="0" smtClean="0"/>
          </a:p>
          <a:p>
            <a:pPr lvl="2"/>
            <a:endParaRPr lang="en-US" sz="2800" dirty="0" smtClean="0"/>
          </a:p>
          <a:p>
            <a:pPr marL="914400" lvl="2" indent="0">
              <a:buNone/>
            </a:pPr>
            <a:endParaRPr lang="en-US" sz="2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14400" y="1261"/>
            <a:ext cx="8229600" cy="1338807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accent3"/>
                </a:solidFill>
              </a:rPr>
              <a:t>THE COLLEGE EXPERIENCE</a:t>
            </a:r>
            <a:endParaRPr lang="en-US" b="1" dirty="0">
              <a:solidFill>
                <a:schemeClr val="accent3"/>
              </a:solidFill>
            </a:endParaRPr>
          </a:p>
        </p:txBody>
      </p:sp>
      <p:pic>
        <p:nvPicPr>
          <p:cNvPr id="5" name="Picture 1" descr="G:\CPR\NSSE\Marketing-Media-Press\Graphics &amp; Logos\Cairril_logo_files_unzipped\NSSE_Logo_Files\NSSE logo\CMYK\NSSE_CMYK_Column_only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82" y="76200"/>
            <a:ext cx="61451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295400"/>
            <a:ext cx="9144000" cy="18466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86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1480066"/>
            <a:ext cx="9067800" cy="5225534"/>
          </a:xfrm>
        </p:spPr>
        <p:txBody>
          <a:bodyPr>
            <a:normAutofit fontScale="92500" lnSpcReduction="20000"/>
          </a:bodyPr>
          <a:lstStyle/>
          <a:p>
            <a:pPr lvl="2"/>
            <a:r>
              <a:rPr lang="en-US" sz="3000" dirty="0" smtClean="0"/>
              <a:t>Preparing </a:t>
            </a:r>
            <a:r>
              <a:rPr lang="en-US" sz="3000" dirty="0"/>
              <a:t>for class (studying, reading, writing, doing homework or lab work, analyzing data, rehearsing, and other </a:t>
            </a:r>
            <a:r>
              <a:rPr lang="en-US" sz="3000" dirty="0" smtClean="0"/>
              <a:t>academic </a:t>
            </a:r>
            <a:r>
              <a:rPr lang="en-US" sz="3000" dirty="0"/>
              <a:t>activities)</a:t>
            </a:r>
          </a:p>
          <a:p>
            <a:pPr lvl="2"/>
            <a:r>
              <a:rPr lang="en-US" sz="3000" dirty="0" smtClean="0"/>
              <a:t>Participating </a:t>
            </a:r>
            <a:r>
              <a:rPr lang="en-US" sz="3000" dirty="0"/>
              <a:t>in co-curricular activities (organizations, campus publications, student government, fraternity or sorority, intercollegiate or intramural sports, etc</a:t>
            </a:r>
            <a:r>
              <a:rPr lang="en-US" sz="3000" dirty="0" smtClean="0"/>
              <a:t>.)</a:t>
            </a:r>
          </a:p>
          <a:p>
            <a:pPr lvl="2"/>
            <a:r>
              <a:rPr lang="en-US" sz="2800" dirty="0"/>
              <a:t>Working for pay </a:t>
            </a:r>
            <a:r>
              <a:rPr lang="en-US" sz="2800" b="1" dirty="0"/>
              <a:t>on </a:t>
            </a:r>
            <a:r>
              <a:rPr lang="en-US" sz="2800" b="1" dirty="0" smtClean="0"/>
              <a:t>campus</a:t>
            </a:r>
          </a:p>
          <a:p>
            <a:pPr lvl="2"/>
            <a:r>
              <a:rPr lang="en-US" sz="2800" dirty="0"/>
              <a:t>Working for pay </a:t>
            </a:r>
            <a:r>
              <a:rPr lang="en-US" sz="2800" b="1" dirty="0"/>
              <a:t>off </a:t>
            </a:r>
            <a:r>
              <a:rPr lang="en-US" sz="2800" b="1" dirty="0" smtClean="0"/>
              <a:t>campus</a:t>
            </a:r>
          </a:p>
          <a:p>
            <a:pPr lvl="2"/>
            <a:r>
              <a:rPr lang="en-US" sz="2800" dirty="0"/>
              <a:t>Doing community service or volunteer </a:t>
            </a:r>
            <a:r>
              <a:rPr lang="en-US" sz="2800" dirty="0" smtClean="0"/>
              <a:t>work</a:t>
            </a:r>
          </a:p>
          <a:p>
            <a:pPr lvl="2"/>
            <a:r>
              <a:rPr lang="en-US" sz="2800" dirty="0"/>
              <a:t>Relaxing and socializing (time with friends, video games, TV or videos, keeping up with friends online, etc.) </a:t>
            </a:r>
          </a:p>
          <a:p>
            <a:pPr marL="914400" lvl="2" indent="0">
              <a:buNone/>
            </a:pPr>
            <a:endParaRPr lang="en-US" i="1" dirty="0" smtClean="0"/>
          </a:p>
          <a:p>
            <a:pPr marL="914400" lvl="2" indent="0">
              <a:buNone/>
            </a:pPr>
            <a:r>
              <a:rPr lang="en-US" i="1" dirty="0" smtClean="0"/>
              <a:t>Response options: 0</a:t>
            </a:r>
            <a:r>
              <a:rPr lang="en-US" i="1" dirty="0"/>
              <a:t>, 1-5, 6-10, 11-15, 16-20, 21-25, 26-30, More than 30 (Hours per week)</a:t>
            </a:r>
            <a:endParaRPr lang="en-US" i="1" dirty="0" smtClean="0"/>
          </a:p>
          <a:p>
            <a:pPr marL="914400" lvl="2" indent="0">
              <a:buNone/>
            </a:pPr>
            <a:endParaRPr lang="en-US" sz="2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14400" y="1261"/>
            <a:ext cx="8229600" cy="1338807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accent3"/>
                </a:solidFill>
              </a:rPr>
              <a:t>NSSE </a:t>
            </a:r>
            <a:r>
              <a:rPr lang="en-US" b="1" dirty="0" smtClean="0">
                <a:solidFill>
                  <a:schemeClr val="accent3"/>
                </a:solidFill>
              </a:rPr>
              <a:t>“TIME ON TASK” ITEMS</a:t>
            </a:r>
            <a:endParaRPr lang="en-US" b="1" dirty="0">
              <a:solidFill>
                <a:schemeClr val="accent3"/>
              </a:solidFill>
            </a:endParaRPr>
          </a:p>
        </p:txBody>
      </p:sp>
      <p:pic>
        <p:nvPicPr>
          <p:cNvPr id="5" name="Picture 1" descr="G:\CPR\NSSE\Marketing-Media-Press\Graphics &amp; Logos\Cairril_logo_files_unzipped\NSSE_Logo_Files\NSSE logo\CMYK\NSSE_CMYK_Column_only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82" y="76200"/>
            <a:ext cx="61451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295400"/>
            <a:ext cx="9144000" cy="18466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52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752600"/>
            <a:ext cx="8763000" cy="5105400"/>
          </a:xfrm>
        </p:spPr>
        <p:txBody>
          <a:bodyPr>
            <a:normAutofit fontScale="85000" lnSpcReduction="20000"/>
          </a:bodyPr>
          <a:lstStyle/>
          <a:p>
            <a:pPr marL="514350" lvl="1" indent="0">
              <a:buNone/>
            </a:pPr>
            <a:r>
              <a:rPr lang="en-US" sz="3200" dirty="0"/>
              <a:t>This study extends research on the </a:t>
            </a:r>
            <a:r>
              <a:rPr lang="en-US" sz="3200" dirty="0" smtClean="0"/>
              <a:t>experience </a:t>
            </a:r>
            <a:r>
              <a:rPr lang="en-US" sz="3200" dirty="0"/>
              <a:t>of specialized programming and curriculum for gifted individuals to those at the college </a:t>
            </a:r>
            <a:r>
              <a:rPr lang="en-US" sz="3200" dirty="0" smtClean="0"/>
              <a:t>level</a:t>
            </a:r>
          </a:p>
          <a:p>
            <a:pPr marL="514350" lvl="1" indent="0">
              <a:buNone/>
            </a:pPr>
            <a:endParaRPr lang="en-US" sz="3200" dirty="0" smtClean="0"/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Given potential requirements </a:t>
            </a:r>
            <a:r>
              <a:rPr lang="en-US" sz="3200" dirty="0"/>
              <a:t>of honors curricula </a:t>
            </a:r>
            <a:r>
              <a:rPr lang="en-US" sz="3200" dirty="0" smtClean="0"/>
              <a:t>(independent research, internships</a:t>
            </a:r>
            <a:r>
              <a:rPr lang="en-US" sz="3200" dirty="0"/>
              <a:t>, service learning, and study </a:t>
            </a:r>
            <a:r>
              <a:rPr lang="en-US" sz="3200" dirty="0" smtClean="0"/>
              <a:t>abroad</a:t>
            </a:r>
            <a:r>
              <a:rPr lang="en-US" sz="3200" dirty="0"/>
              <a:t>) one might expect honors college students to allot more time to studying, in turn sacrificing time for other types of (nonacademic) </a:t>
            </a:r>
            <a:r>
              <a:rPr lang="en-US" sz="3200" dirty="0" smtClean="0"/>
              <a:t>activities</a:t>
            </a: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Are there differences in patterns of time use for honors students for various types of activities, </a:t>
            </a:r>
            <a:r>
              <a:rPr lang="en-US" sz="3200" dirty="0" smtClean="0"/>
              <a:t>even after controlling for other demographic and institutional characteristics? </a:t>
            </a:r>
          </a:p>
          <a:p>
            <a:pPr marL="514350" lvl="1" indent="0">
              <a:buNone/>
            </a:pPr>
            <a:endParaRPr lang="en-US" sz="32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14400" y="1261"/>
            <a:ext cx="8229600" cy="1338807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accent3"/>
                </a:solidFill>
              </a:rPr>
              <a:t>PURPOSE</a:t>
            </a:r>
            <a:endParaRPr lang="en-US" b="1" dirty="0">
              <a:solidFill>
                <a:schemeClr val="accent3"/>
              </a:solidFill>
            </a:endParaRPr>
          </a:p>
        </p:txBody>
      </p:sp>
      <p:pic>
        <p:nvPicPr>
          <p:cNvPr id="5" name="Picture 1" descr="G:\CPR\NSSE\Marketing-Media-Press\Graphics &amp; Logos\Cairril_logo_files_unzipped\NSSE_Logo_Files\NSSE logo\CMYK\NSSE_CMYK_Column_only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82" y="76200"/>
            <a:ext cx="61451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295400"/>
            <a:ext cx="9144000" cy="184666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65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915400" cy="4724400"/>
          </a:xfrm>
        </p:spPr>
        <p:txBody>
          <a:bodyPr>
            <a:normAutofit lnSpcReduction="10000"/>
          </a:bodyPr>
          <a:lstStyle/>
          <a:p>
            <a:pPr marL="857250" lvl="1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cs typeface="Arial" panose="020B0604020202020204" pitchFamily="34" charset="0"/>
              </a:rPr>
              <a:t>National Survey of Student Engagement (NSSE)</a:t>
            </a:r>
          </a:p>
          <a:p>
            <a:pPr marL="857250" lvl="1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cs typeface="Arial" panose="020B0604020202020204" pitchFamily="34" charset="0"/>
              </a:rPr>
              <a:t>In </a:t>
            </a:r>
            <a:r>
              <a:rPr lang="en-US" dirty="0" smtClean="0">
                <a:cs typeface="Arial" panose="020B0604020202020204" pitchFamily="34" charset="0"/>
              </a:rPr>
              <a:t>2017, </a:t>
            </a:r>
            <a:r>
              <a:rPr lang="en-US" dirty="0" smtClean="0">
                <a:cs typeface="Arial" panose="020B0604020202020204" pitchFamily="34" charset="0"/>
              </a:rPr>
              <a:t>more than </a:t>
            </a:r>
            <a:r>
              <a:rPr lang="en-US" dirty="0" smtClean="0">
                <a:cs typeface="Arial" panose="020B0604020202020204" pitchFamily="34" charset="0"/>
              </a:rPr>
              <a:t>380,000 </a:t>
            </a:r>
            <a:r>
              <a:rPr lang="en-US" dirty="0" smtClean="0">
                <a:cs typeface="Arial" panose="020B0604020202020204" pitchFamily="34" charset="0"/>
              </a:rPr>
              <a:t>first-year </a:t>
            </a:r>
            <a:r>
              <a:rPr lang="en-US" dirty="0">
                <a:cs typeface="Arial" panose="020B0604020202020204" pitchFamily="34" charset="0"/>
              </a:rPr>
              <a:t>and senior </a:t>
            </a:r>
            <a:r>
              <a:rPr lang="en-US" dirty="0" smtClean="0">
                <a:cs typeface="Arial" panose="020B0604020202020204" pitchFamily="34" charset="0"/>
              </a:rPr>
              <a:t>respondents from </a:t>
            </a:r>
            <a:r>
              <a:rPr lang="en-US" dirty="0" smtClean="0">
                <a:cs typeface="Arial" panose="020B0604020202020204" pitchFamily="34" charset="0"/>
              </a:rPr>
              <a:t>636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smtClean="0">
                <a:cs typeface="Arial" panose="020B0604020202020204" pitchFamily="34" charset="0"/>
              </a:rPr>
              <a:t>four-year colleges and universities</a:t>
            </a:r>
            <a:endParaRPr lang="en-US" dirty="0">
              <a:cs typeface="Arial" panose="020B0604020202020204" pitchFamily="34" charset="0"/>
            </a:endParaRPr>
          </a:p>
          <a:p>
            <a:pPr marL="857250" lvl="1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cs typeface="Arial" panose="020B0604020202020204" pitchFamily="34" charset="0"/>
              </a:rPr>
              <a:t>Reasons for participation vary</a:t>
            </a:r>
            <a:r>
              <a:rPr lang="en-US" dirty="0">
                <a:cs typeface="Arial" panose="020B0604020202020204" pitchFamily="34" charset="0"/>
              </a:rPr>
              <a:t>: </a:t>
            </a:r>
          </a:p>
          <a:p>
            <a:pPr lvl="3"/>
            <a:r>
              <a:rPr lang="en-US" sz="2600" dirty="0"/>
              <a:t>National and regional accreditation</a:t>
            </a:r>
          </a:p>
          <a:p>
            <a:pPr lvl="3"/>
            <a:r>
              <a:rPr lang="en-US" sz="2600" dirty="0"/>
              <a:t>Departmental/program reviews</a:t>
            </a:r>
          </a:p>
          <a:p>
            <a:pPr lvl="3"/>
            <a:r>
              <a:rPr lang="en-US" sz="2600" dirty="0"/>
              <a:t>Curricular reform (general education)</a:t>
            </a:r>
          </a:p>
          <a:p>
            <a:pPr lvl="3"/>
            <a:r>
              <a:rPr lang="en-US" sz="2600" dirty="0"/>
              <a:t>Institutional improvement efforts (e.g., retention rates, high-impact practices, FYE programming)</a:t>
            </a:r>
          </a:p>
          <a:p>
            <a:pPr lvl="2"/>
            <a:endParaRPr lang="en-US" sz="40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14400" y="1261"/>
            <a:ext cx="8229600" cy="1338807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DATA SOURCE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1" descr="G:\CPR\NSSE\Marketing-Media-Press\Graphics &amp; Logos\Cairril_logo_files_unzipped\NSSE_Logo_Files\NSSE logo\CMYK\NSSE_CMYK_Column_only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82" y="76200"/>
            <a:ext cx="61451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295400"/>
            <a:ext cx="9144000" cy="184666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35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4400" y="1261"/>
            <a:ext cx="8229600" cy="1338807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  SAMPLE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1" descr="G:\CPR\NSSE\Marketing-Media-Press\Graphics &amp; Logos\Cairril_logo_files_unzipped\NSSE_Logo_Files\NSSE logo\CMYK\NSSE_CMYK_Column_only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82" y="76200"/>
            <a:ext cx="61451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295400"/>
            <a:ext cx="9144000" cy="184666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742704"/>
            <a:ext cx="2667000" cy="4886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Limited to: </a:t>
            </a:r>
          </a:p>
          <a:p>
            <a:r>
              <a:rPr lang="en-US" sz="2400" dirty="0" smtClean="0"/>
              <a:t>27</a:t>
            </a:r>
            <a:r>
              <a:rPr lang="en-US" sz="2400" dirty="0" smtClean="0"/>
              <a:t> </a:t>
            </a:r>
            <a:r>
              <a:rPr lang="en-US" sz="2400" dirty="0" smtClean="0"/>
              <a:t>four-year institutions </a:t>
            </a:r>
          </a:p>
          <a:p>
            <a:r>
              <a:rPr lang="en-US" sz="2400" dirty="0"/>
              <a:t>First-year </a:t>
            </a:r>
            <a:r>
              <a:rPr lang="en-US" sz="2400" dirty="0" smtClean="0"/>
              <a:t>and senior students </a:t>
            </a:r>
            <a:r>
              <a:rPr lang="en-US" sz="2400" dirty="0"/>
              <a:t>(</a:t>
            </a:r>
            <a:r>
              <a:rPr lang="en-US" sz="2400" dirty="0" smtClean="0"/>
              <a:t>n=8,672)</a:t>
            </a:r>
            <a:endParaRPr lang="en-US" sz="2400" dirty="0"/>
          </a:p>
          <a:p>
            <a:r>
              <a:rPr lang="en-US" sz="2400" dirty="0" smtClean="0"/>
              <a:t>Experimental </a:t>
            </a:r>
            <a:r>
              <a:rPr lang="en-US" sz="2400" dirty="0"/>
              <a:t>item </a:t>
            </a:r>
            <a:r>
              <a:rPr lang="en-US" sz="2400" dirty="0" smtClean="0"/>
              <a:t>set with additional </a:t>
            </a:r>
            <a:r>
              <a:rPr lang="en-US" sz="2400" dirty="0" smtClean="0"/>
              <a:t>items </a:t>
            </a:r>
            <a:r>
              <a:rPr lang="en-US" sz="2400" dirty="0" smtClean="0"/>
              <a:t>appended to core survey</a:t>
            </a:r>
            <a:endParaRPr lang="en-US" sz="2400" dirty="0"/>
          </a:p>
          <a:p>
            <a:endParaRPr lang="en-US" sz="2400" dirty="0" smtClean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2593"/>
              </p:ext>
            </p:extLst>
          </p:nvPr>
        </p:nvGraphicFramePr>
        <p:xfrm>
          <a:off x="3352800" y="2133600"/>
          <a:ext cx="2286000" cy="3764394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1652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46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Valid %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408" marR="43408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6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First-generation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</a:rPr>
                        <a:t>53%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408" marR="43408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Traditionally-aged </a:t>
                      </a:r>
                      <a:endParaRPr lang="en-US" sz="1400" b="0" dirty="0" smtClean="0">
                        <a:effectLst/>
                        <a:latin typeface="+mn-lt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73%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408" marR="43408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6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Female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64%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408" marR="43408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6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effectLst/>
                          <a:latin typeface="+mn-lt"/>
                        </a:rPr>
                        <a:t>Race/ethnicity</a:t>
                      </a:r>
                      <a:endParaRPr lang="en-US" sz="1400" b="1" i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408" marR="43408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61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   Asian, Asian American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4%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408" marR="43408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26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   Black, African American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20%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408" marR="43408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46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   Latino, Hispanic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12%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408" marR="43408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5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</a:rPr>
                        <a:t>   White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51%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408" marR="43408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997325"/>
              </p:ext>
            </p:extLst>
          </p:nvPr>
        </p:nvGraphicFramePr>
        <p:xfrm>
          <a:off x="6172201" y="2133600"/>
          <a:ext cx="2666999" cy="3810004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1371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3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# of institutions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43408" marR="43408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3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Private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13 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408" marR="43408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3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effectLst/>
                          <a:latin typeface="+mn-lt"/>
                        </a:rPr>
                        <a:t>Size</a:t>
                      </a:r>
                      <a:endParaRPr lang="en-US" sz="1400" b="1" i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408" marR="43408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3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   </a:t>
                      </a:r>
                      <a:r>
                        <a:rPr lang="en-US" sz="1400" b="0" dirty="0" smtClean="0">
                          <a:effectLst/>
                          <a:latin typeface="+mn-lt"/>
                        </a:rPr>
                        <a:t>&lt;2,500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408" marR="43408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3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   </a:t>
                      </a:r>
                      <a:r>
                        <a:rPr lang="en-US" sz="1400" b="0" dirty="0" smtClean="0">
                          <a:effectLst/>
                          <a:latin typeface="+mn-lt"/>
                        </a:rPr>
                        <a:t>2,500-4,999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408" marR="43408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3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   </a:t>
                      </a:r>
                      <a:r>
                        <a:rPr lang="en-US" sz="1400" b="0" dirty="0" smtClean="0">
                          <a:effectLst/>
                          <a:latin typeface="+mn-lt"/>
                        </a:rPr>
                        <a:t>5,000-9,999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408" marR="43408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3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</a:rPr>
                        <a:t>   &gt;10,000</a:t>
                      </a:r>
                      <a:endParaRPr lang="en-US" sz="1400" b="1" i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408" marR="43408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3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effectLst/>
                          <a:latin typeface="+mn-lt"/>
                        </a:rPr>
                        <a:t>Carnegie type</a:t>
                      </a:r>
                      <a:endParaRPr lang="en-US" sz="1400" b="1" i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408" marR="43408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3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   </a:t>
                      </a:r>
                      <a:r>
                        <a:rPr lang="en-US" sz="1400" b="0" dirty="0" smtClean="0">
                          <a:effectLst/>
                          <a:latin typeface="+mn-lt"/>
                        </a:rPr>
                        <a:t>Research/Doc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408" marR="43408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3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   </a:t>
                      </a:r>
                      <a:r>
                        <a:rPr lang="en-US" sz="1400" b="0" dirty="0" smtClean="0">
                          <a:effectLst/>
                          <a:latin typeface="+mn-lt"/>
                        </a:rPr>
                        <a:t>Master’s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408" marR="43408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63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   </a:t>
                      </a:r>
                      <a:r>
                        <a:rPr lang="en-US" sz="1400" b="0" dirty="0" smtClean="0">
                          <a:effectLst/>
                          <a:latin typeface="+mn-lt"/>
                        </a:rPr>
                        <a:t>Bac. </a:t>
                      </a:r>
                      <a:r>
                        <a:rPr lang="en-US" sz="1400" b="0" dirty="0">
                          <a:effectLst/>
                          <a:latin typeface="+mn-lt"/>
                        </a:rPr>
                        <a:t>colleges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408" marR="4340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3408" marR="43408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5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NSS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386B"/>
      </a:accent1>
      <a:accent2>
        <a:srgbClr val="7C1C51"/>
      </a:accent2>
      <a:accent3>
        <a:srgbClr val="EFB22D"/>
      </a:accent3>
      <a:accent4>
        <a:srgbClr val="6689CC"/>
      </a:accent4>
      <a:accent5>
        <a:srgbClr val="6B5E4F"/>
      </a:accent5>
      <a:accent6>
        <a:srgbClr val="D1CCB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5718</TotalTime>
  <Words>1315</Words>
  <Application>Microsoft Office PowerPoint</Application>
  <PresentationFormat>On-screen Show (4:3)</PresentationFormat>
  <Paragraphs>252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Office Theme</vt:lpstr>
      <vt:lpstr>Do Honors Students Study More? Exploring Patterns of Time Use for Honors College Students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Undergraduate Quality and the Changing Faculty: Examining Pieces of the Puzzle</dc:title>
  <dc:creator>akribera@indiana.edu</dc:creator>
  <cp:lastModifiedBy>Miller, Angela Lynette</cp:lastModifiedBy>
  <cp:revision>509</cp:revision>
  <cp:lastPrinted>2015-03-19T17:51:53Z</cp:lastPrinted>
  <dcterms:created xsi:type="dcterms:W3CDTF">2014-01-17T16:25:30Z</dcterms:created>
  <dcterms:modified xsi:type="dcterms:W3CDTF">2019-07-22T16:36:11Z</dcterms:modified>
</cp:coreProperties>
</file>