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8"/>
  </p:handoutMasterIdLst>
  <p:sldIdLst>
    <p:sldId id="256" r:id="rId2"/>
    <p:sldId id="277" r:id="rId3"/>
    <p:sldId id="276" r:id="rId4"/>
    <p:sldId id="278" r:id="rId5"/>
    <p:sldId id="275" r:id="rId6"/>
    <p:sldId id="279" r:id="rId7"/>
    <p:sldId id="270" r:id="rId8"/>
    <p:sldId id="260" r:id="rId9"/>
    <p:sldId id="261" r:id="rId10"/>
    <p:sldId id="281" r:id="rId11"/>
    <p:sldId id="265" r:id="rId12"/>
    <p:sldId id="266" r:id="rId13"/>
    <p:sldId id="264" r:id="rId14"/>
    <p:sldId id="280" r:id="rId15"/>
    <p:sldId id="274" r:id="rId16"/>
    <p:sldId id="282" r:id="rId17"/>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Weekplanning</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43D-477D-BC06-78C614F2070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43D-477D-BC06-78C614F2070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43D-477D-BC06-78C614F2070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43D-477D-BC06-78C614F20702}"/>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43D-477D-BC06-78C614F20702}"/>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43D-477D-BC06-78C614F20702}"/>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t>Basic subjects</a:t>
                    </a:r>
                    <a:r>
                      <a:rPr lang="en-US" baseline="0" dirty="0"/>
                      <a:t>
</a:t>
                    </a:r>
                    <a:fld id="{352F6A60-A4C2-4A53-83EB-25FD79ADFB6E}" type="PERCENTAGE">
                      <a:rPr lang="en-US" baseline="0"/>
                      <a:pPr>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NL"/>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3D-477D-BC06-78C614F20702}"/>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t>In depth lessons in science, history and geography</a:t>
                    </a:r>
                    <a:r>
                      <a:rPr lang="en-US" baseline="0" dirty="0"/>
                      <a:t>
</a:t>
                    </a:r>
                    <a:fld id="{B03692B3-0B31-410B-89E8-DFB25CD6FCC5}"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NL"/>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3D-477D-BC06-78C614F20702}"/>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t>Expert teacher</a:t>
                    </a:r>
                    <a:r>
                      <a:rPr lang="en-US" baseline="0" dirty="0"/>
                      <a:t>
</a:t>
                    </a:r>
                    <a:fld id="{86BB2AF8-38F4-4473-B544-57467E479C70}"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NL"/>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43D-477D-BC06-78C614F20702}"/>
                </c:ext>
              </c:extLst>
            </c:dLbl>
            <c:dLbl>
              <c:idx val="3"/>
              <c:layout>
                <c:manualLayout>
                  <c:x val="-2.040010331768859E-2"/>
                  <c:y val="1.305033359529908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t>Critical and analytical thinking skills</a:t>
                    </a:r>
                    <a:r>
                      <a:rPr lang="en-US" baseline="0" dirty="0"/>
                      <a:t>
</a:t>
                    </a:r>
                    <a:fld id="{7A6D9597-B027-47B7-8688-CCE7E209D4DE}"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43D-477D-BC06-78C614F20702}"/>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t>Creative thinking skills</a:t>
                    </a:r>
                    <a:r>
                      <a:rPr lang="en-US" baseline="0" dirty="0"/>
                      <a:t>
</a:t>
                    </a:r>
                    <a:fld id="{F7DAD9F6-90F4-4D8F-AB44-1EB856ABAF05}"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NL"/>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43D-477D-BC06-78C614F20702}"/>
                </c:ext>
              </c:extLst>
            </c:dLbl>
            <c:dLbl>
              <c:idx val="5"/>
              <c:layout>
                <c:manualLayout>
                  <c:x val="-2.7200137756918152E-2"/>
                  <c:y val="0"/>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err="1"/>
                      <a:t>Expilicit</a:t>
                    </a:r>
                    <a:r>
                      <a:rPr lang="en-US" baseline="0" dirty="0"/>
                      <a:t> socio-emotional development
</a:t>
                    </a:r>
                    <a:fld id="{94E131AF-BFD8-4F82-B70F-8A9348AE1836}"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43D-477D-BC06-78C614F20702}"/>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Blad1!$A$2:$A$7</c:f>
              <c:strCache>
                <c:ptCount val="6"/>
                <c:pt idx="0">
                  <c:v>basisvaardigheden</c:v>
                </c:pt>
                <c:pt idx="1">
                  <c:v>verdieping onderwerp</c:v>
                </c:pt>
                <c:pt idx="2">
                  <c:v>vakdocenten</c:v>
                </c:pt>
                <c:pt idx="3">
                  <c:v>kritisch en analytisch denken</c:v>
                </c:pt>
                <c:pt idx="4">
                  <c:v>creatief denken</c:v>
                </c:pt>
                <c:pt idx="5">
                  <c:v>expliciet Seo</c:v>
                </c:pt>
              </c:strCache>
            </c:strRef>
          </c:cat>
          <c:val>
            <c:numRef>
              <c:f>Blad1!$B$2:$B$7</c:f>
              <c:numCache>
                <c:formatCode>General</c:formatCode>
                <c:ptCount val="6"/>
                <c:pt idx="0">
                  <c:v>30</c:v>
                </c:pt>
                <c:pt idx="1">
                  <c:v>15</c:v>
                </c:pt>
                <c:pt idx="2">
                  <c:v>15</c:v>
                </c:pt>
                <c:pt idx="3">
                  <c:v>15</c:v>
                </c:pt>
                <c:pt idx="4">
                  <c:v>15</c:v>
                </c:pt>
                <c:pt idx="5">
                  <c:v>10</c:v>
                </c:pt>
              </c:numCache>
            </c:numRef>
          </c:val>
          <c:extLst>
            <c:ext xmlns:c16="http://schemas.microsoft.com/office/drawing/2014/chart" uri="{C3380CC4-5D6E-409C-BE32-E72D297353CC}">
              <c16:uniqueId val="{0000000C-043D-477D-BC06-78C614F20702}"/>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A9849964-B9F0-4C68-92DA-946A18C68D14}" type="datetimeFigureOut">
              <a:rPr lang="nl-NL" smtClean="0"/>
              <a:t>31-7-2019</a:t>
            </a:fld>
            <a:endParaRPr lang="nl-NL"/>
          </a:p>
        </p:txBody>
      </p:sp>
      <p:sp>
        <p:nvSpPr>
          <p:cNvPr id="4" name="Tijdelijke aanduiding voor voettekst 3"/>
          <p:cNvSpPr>
            <a:spLocks noGrp="1"/>
          </p:cNvSpPr>
          <p:nvPr>
            <p:ph type="ftr" sz="quarter" idx="2"/>
          </p:nvPr>
        </p:nvSpPr>
        <p:spPr>
          <a:xfrm>
            <a:off x="0" y="9377318"/>
            <a:ext cx="2921582"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8971" y="9377318"/>
            <a:ext cx="2921582" cy="495347"/>
          </a:xfrm>
          <a:prstGeom prst="rect">
            <a:avLst/>
          </a:prstGeom>
        </p:spPr>
        <p:txBody>
          <a:bodyPr vert="horz" lIns="91440" tIns="45720" rIns="91440" bIns="45720" rtlCol="0" anchor="b"/>
          <a:lstStyle>
            <a:lvl1pPr algn="r">
              <a:defRPr sz="1200"/>
            </a:lvl1pPr>
          </a:lstStyle>
          <a:p>
            <a:fld id="{A55B1CF1-D816-4853-AB63-F28A5C3B9C84}" type="slidenum">
              <a:rPr lang="nl-NL" smtClean="0"/>
              <a:t>‹nr.›</a:t>
            </a:fld>
            <a:endParaRPr lang="nl-NL"/>
          </a:p>
        </p:txBody>
      </p:sp>
    </p:spTree>
    <p:extLst>
      <p:ext uri="{BB962C8B-B14F-4D97-AF65-F5344CB8AC3E}">
        <p14:creationId xmlns:p14="http://schemas.microsoft.com/office/powerpoint/2010/main" val="29356828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de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de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de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de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de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de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67544" y="1104406"/>
            <a:ext cx="9801827" cy="5023262"/>
          </a:xfrm>
        </p:spPr>
        <p:txBody>
          <a:bodyPr>
            <a:normAutofit fontScale="90000"/>
          </a:bodyPr>
          <a:lstStyle/>
          <a:p>
            <a:br>
              <a:rPr lang="nl-NL" dirty="0"/>
            </a:br>
            <a:br>
              <a:rPr lang="nl-NL" dirty="0"/>
            </a:br>
            <a:br>
              <a:rPr lang="nl-NL" dirty="0"/>
            </a:br>
            <a:r>
              <a:rPr lang="en-US" dirty="0"/>
              <a:t>The power of parents in entering primary school levels</a:t>
            </a:r>
            <a:br>
              <a:rPr lang="en-US" dirty="0"/>
            </a:br>
            <a:br>
              <a:rPr lang="en-US" dirty="0"/>
            </a:br>
            <a:br>
              <a:rPr lang="nl-NL" dirty="0"/>
            </a:br>
            <a:br>
              <a:rPr lang="nl-NL" dirty="0"/>
            </a:br>
            <a:br>
              <a:rPr lang="nl-NL" dirty="0"/>
            </a:br>
            <a:r>
              <a:rPr lang="nl-NL" dirty="0" err="1"/>
              <a:t>Education</a:t>
            </a:r>
            <a:r>
              <a:rPr lang="nl-NL" dirty="0"/>
              <a:t> </a:t>
            </a:r>
            <a:r>
              <a:rPr lang="nl-NL" dirty="0" err="1"/>
              <a:t>for</a:t>
            </a:r>
            <a:r>
              <a:rPr lang="nl-NL" dirty="0"/>
              <a:t> </a:t>
            </a:r>
            <a:br>
              <a:rPr lang="nl-NL" dirty="0"/>
            </a:br>
            <a:r>
              <a:rPr lang="nl-NL" dirty="0"/>
              <a:t>(</a:t>
            </a:r>
            <a:r>
              <a:rPr lang="nl-NL" dirty="0" err="1"/>
              <a:t>gifted</a:t>
            </a:r>
            <a:r>
              <a:rPr lang="nl-NL" dirty="0"/>
              <a:t>) </a:t>
            </a:r>
            <a:r>
              <a:rPr lang="nl-NL" dirty="0" err="1"/>
              <a:t>children</a:t>
            </a:r>
            <a:r>
              <a:rPr lang="nl-NL" dirty="0"/>
              <a:t> at “het talent”</a:t>
            </a:r>
          </a:p>
        </p:txBody>
      </p:sp>
      <p:pic>
        <p:nvPicPr>
          <p:cNvPr id="5" name="Afbeelding 4">
            <a:extLst>
              <a:ext uri="{FF2B5EF4-FFF2-40B4-BE49-F238E27FC236}">
                <a16:creationId xmlns:a16="http://schemas.microsoft.com/office/drawing/2014/main" id="{C7DCEFA5-7547-4F9A-BBA5-C13007D43604}"/>
              </a:ext>
            </a:extLst>
          </p:cNvPr>
          <p:cNvPicPr>
            <a:picLocks noChangeAspect="1"/>
          </p:cNvPicPr>
          <p:nvPr/>
        </p:nvPicPr>
        <p:blipFill>
          <a:blip r:embed="rId2"/>
          <a:stretch>
            <a:fillRect/>
          </a:stretch>
        </p:blipFill>
        <p:spPr>
          <a:xfrm>
            <a:off x="6367876" y="2076243"/>
            <a:ext cx="3590925" cy="2466975"/>
          </a:xfrm>
          <a:prstGeom prst="rect">
            <a:avLst/>
          </a:prstGeom>
        </p:spPr>
      </p:pic>
    </p:spTree>
    <p:extLst>
      <p:ext uri="{BB962C8B-B14F-4D97-AF65-F5344CB8AC3E}">
        <p14:creationId xmlns:p14="http://schemas.microsoft.com/office/powerpoint/2010/main" val="905221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Full-time</a:t>
            </a:r>
            <a:r>
              <a:rPr lang="nl-NL" dirty="0"/>
              <a:t>, pull-out or </a:t>
            </a:r>
            <a:r>
              <a:rPr lang="nl-NL" dirty="0" err="1"/>
              <a:t>regular</a:t>
            </a:r>
            <a:r>
              <a:rPr lang="nl-NL" dirty="0"/>
              <a:t> unit?</a:t>
            </a:r>
          </a:p>
        </p:txBody>
      </p:sp>
      <p:sp>
        <p:nvSpPr>
          <p:cNvPr id="3" name="Tijdelijke aanduiding voor inhoud 2"/>
          <p:cNvSpPr>
            <a:spLocks noGrp="1"/>
          </p:cNvSpPr>
          <p:nvPr>
            <p:ph idx="1"/>
          </p:nvPr>
        </p:nvSpPr>
        <p:spPr/>
        <p:txBody>
          <a:bodyPr/>
          <a:lstStyle/>
          <a:p>
            <a:r>
              <a:rPr lang="nl-NL" dirty="0" err="1"/>
              <a:t>Choices</a:t>
            </a:r>
            <a:r>
              <a:rPr lang="nl-NL" dirty="0"/>
              <a:t> are </a:t>
            </a:r>
            <a:r>
              <a:rPr lang="nl-NL" dirty="0" err="1"/>
              <a:t>Full-time</a:t>
            </a:r>
            <a:r>
              <a:rPr lang="nl-NL" dirty="0"/>
              <a:t>, pull-out, </a:t>
            </a:r>
            <a:r>
              <a:rPr lang="nl-NL" dirty="0" err="1"/>
              <a:t>regular</a:t>
            </a:r>
            <a:r>
              <a:rPr lang="nl-NL" dirty="0"/>
              <a:t> unit </a:t>
            </a:r>
            <a:r>
              <a:rPr lang="nl-NL" dirty="0" err="1"/>
              <a:t>with</a:t>
            </a:r>
            <a:r>
              <a:rPr lang="nl-NL" dirty="0"/>
              <a:t> extra’s</a:t>
            </a:r>
          </a:p>
          <a:p>
            <a:r>
              <a:rPr lang="nl-NL" dirty="0" err="1"/>
              <a:t>Depending</a:t>
            </a:r>
            <a:r>
              <a:rPr lang="nl-NL" dirty="0"/>
              <a:t> on </a:t>
            </a:r>
            <a:r>
              <a:rPr lang="nl-NL" dirty="0" err="1"/>
              <a:t>the</a:t>
            </a:r>
            <a:r>
              <a:rPr lang="nl-NL" dirty="0"/>
              <a:t> </a:t>
            </a:r>
            <a:r>
              <a:rPr lang="nl-NL" dirty="0" err="1"/>
              <a:t>child</a:t>
            </a:r>
            <a:endParaRPr lang="nl-NL" dirty="0"/>
          </a:p>
          <a:p>
            <a:r>
              <a:rPr lang="nl-NL" dirty="0"/>
              <a:t>In </a:t>
            </a:r>
            <a:r>
              <a:rPr lang="nl-NL" dirty="0" err="1"/>
              <a:t>great</a:t>
            </a:r>
            <a:r>
              <a:rPr lang="nl-NL" dirty="0"/>
              <a:t> </a:t>
            </a:r>
            <a:r>
              <a:rPr lang="nl-NL" dirty="0" err="1"/>
              <a:t>need</a:t>
            </a:r>
            <a:r>
              <a:rPr lang="nl-NL" dirty="0"/>
              <a:t> of like-</a:t>
            </a:r>
            <a:r>
              <a:rPr lang="nl-NL" dirty="0" err="1"/>
              <a:t>minded</a:t>
            </a:r>
            <a:r>
              <a:rPr lang="nl-NL" dirty="0"/>
              <a:t> </a:t>
            </a:r>
            <a:r>
              <a:rPr lang="nl-NL" dirty="0" err="1"/>
              <a:t>peers</a:t>
            </a:r>
            <a:endParaRPr lang="nl-NL" dirty="0"/>
          </a:p>
          <a:p>
            <a:r>
              <a:rPr lang="nl-NL" dirty="0"/>
              <a:t>In </a:t>
            </a:r>
            <a:r>
              <a:rPr lang="nl-NL" dirty="0" err="1"/>
              <a:t>need</a:t>
            </a:r>
            <a:r>
              <a:rPr lang="nl-NL" dirty="0"/>
              <a:t> of a different way of </a:t>
            </a:r>
            <a:r>
              <a:rPr lang="nl-NL" dirty="0" err="1"/>
              <a:t>instruction</a:t>
            </a:r>
            <a:endParaRPr lang="nl-NL" dirty="0"/>
          </a:p>
          <a:p>
            <a:r>
              <a:rPr lang="nl-NL" dirty="0" err="1"/>
              <a:t>Social-emotional</a:t>
            </a:r>
            <a:r>
              <a:rPr lang="nl-NL" dirty="0"/>
              <a:t> </a:t>
            </a:r>
            <a:r>
              <a:rPr lang="nl-NL" dirty="0" err="1"/>
              <a:t>reasons</a:t>
            </a:r>
            <a:endParaRPr lang="nl-NL" dirty="0"/>
          </a:p>
          <a:p>
            <a:r>
              <a:rPr lang="nl-NL" dirty="0"/>
              <a:t>Learning </a:t>
            </a:r>
            <a:r>
              <a:rPr lang="nl-NL" dirty="0" err="1"/>
              <a:t>to</a:t>
            </a:r>
            <a:r>
              <a:rPr lang="nl-NL" dirty="0"/>
              <a:t> </a:t>
            </a:r>
            <a:r>
              <a:rPr lang="nl-NL" dirty="0" err="1"/>
              <a:t>learn</a:t>
            </a:r>
            <a:endParaRPr lang="nl-NL" dirty="0"/>
          </a:p>
          <a:p>
            <a:r>
              <a:rPr lang="nl-NL" dirty="0" err="1"/>
              <a:t>Dare</a:t>
            </a:r>
            <a:r>
              <a:rPr lang="nl-NL" dirty="0"/>
              <a:t> </a:t>
            </a:r>
            <a:r>
              <a:rPr lang="nl-NL" dirty="0" err="1"/>
              <a:t>to</a:t>
            </a:r>
            <a:r>
              <a:rPr lang="nl-NL" dirty="0"/>
              <a:t> make mistakes</a:t>
            </a:r>
          </a:p>
          <a:p>
            <a:endParaRPr lang="nl-NL" dirty="0"/>
          </a:p>
        </p:txBody>
      </p:sp>
      <p:pic>
        <p:nvPicPr>
          <p:cNvPr id="4" name="Afbeelding 3"/>
          <p:cNvPicPr>
            <a:picLocks noChangeAspect="1"/>
          </p:cNvPicPr>
          <p:nvPr/>
        </p:nvPicPr>
        <p:blipFill>
          <a:blip r:embed="rId2"/>
          <a:stretch>
            <a:fillRect/>
          </a:stretch>
        </p:blipFill>
        <p:spPr>
          <a:xfrm>
            <a:off x="7577931" y="3051958"/>
            <a:ext cx="3971477" cy="2980707"/>
          </a:xfrm>
          <a:prstGeom prst="rect">
            <a:avLst/>
          </a:prstGeom>
        </p:spPr>
      </p:pic>
    </p:spTree>
    <p:extLst>
      <p:ext uri="{BB962C8B-B14F-4D97-AF65-F5344CB8AC3E}">
        <p14:creationId xmlns:p14="http://schemas.microsoft.com/office/powerpoint/2010/main" val="29393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teaching in fulltime </a:t>
            </a:r>
            <a:r>
              <a:rPr lang="nl-NL" dirty="0" err="1"/>
              <a:t>gifted</a:t>
            </a:r>
            <a:r>
              <a:rPr lang="nl-NL" dirty="0"/>
              <a:t> </a:t>
            </a:r>
            <a:r>
              <a:rPr lang="nl-NL" dirty="0" err="1"/>
              <a:t>education</a:t>
            </a:r>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2175953718"/>
              </p:ext>
            </p:extLst>
          </p:nvPr>
        </p:nvGraphicFramePr>
        <p:xfrm>
          <a:off x="2166424" y="1591294"/>
          <a:ext cx="9338188" cy="5094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71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Cognitive</a:t>
            </a:r>
            <a:r>
              <a:rPr lang="nl-NL" dirty="0"/>
              <a:t> </a:t>
            </a:r>
            <a:r>
              <a:rPr lang="nl-NL" dirty="0" err="1"/>
              <a:t>challenge</a:t>
            </a:r>
            <a:endParaRPr lang="nl-NL" dirty="0"/>
          </a:p>
        </p:txBody>
      </p:sp>
      <p:sp>
        <p:nvSpPr>
          <p:cNvPr id="3" name="Tijdelijke aanduiding voor inhoud 2"/>
          <p:cNvSpPr>
            <a:spLocks noGrp="1"/>
          </p:cNvSpPr>
          <p:nvPr>
            <p:ph idx="1"/>
          </p:nvPr>
        </p:nvSpPr>
        <p:spPr>
          <a:xfrm>
            <a:off x="2589212" y="1455313"/>
            <a:ext cx="8915400" cy="4958365"/>
          </a:xfrm>
        </p:spPr>
        <p:txBody>
          <a:bodyPr>
            <a:normAutofit/>
          </a:bodyPr>
          <a:lstStyle/>
          <a:p>
            <a:pPr marL="457200" lvl="1" indent="0">
              <a:buNone/>
            </a:pPr>
            <a:endParaRPr lang="nl-NL" dirty="0"/>
          </a:p>
          <a:p>
            <a:r>
              <a:rPr lang="nl-NL" b="1" dirty="0"/>
              <a:t>skills</a:t>
            </a:r>
          </a:p>
          <a:p>
            <a:pPr lvl="1"/>
            <a:r>
              <a:rPr lang="nl-NL" sz="1800" dirty="0"/>
              <a:t>Critical thinking</a:t>
            </a:r>
          </a:p>
          <a:p>
            <a:pPr lvl="1"/>
            <a:r>
              <a:rPr lang="nl-NL" sz="1800" dirty="0" err="1"/>
              <a:t>Analythical</a:t>
            </a:r>
            <a:r>
              <a:rPr lang="nl-NL" sz="1800" dirty="0"/>
              <a:t> thinking</a:t>
            </a:r>
          </a:p>
          <a:p>
            <a:pPr lvl="1"/>
            <a:r>
              <a:rPr lang="nl-NL" sz="1800" dirty="0"/>
              <a:t>Creative thinking– out of the box </a:t>
            </a:r>
          </a:p>
          <a:p>
            <a:pPr lvl="1"/>
            <a:r>
              <a:rPr lang="nl-NL" sz="1800" dirty="0"/>
              <a:t>The courage </a:t>
            </a:r>
            <a:r>
              <a:rPr lang="nl-NL" sz="1800" dirty="0" err="1"/>
              <a:t>to</a:t>
            </a:r>
            <a:r>
              <a:rPr lang="nl-NL" sz="1800" dirty="0"/>
              <a:t> </a:t>
            </a:r>
            <a:r>
              <a:rPr lang="nl-NL" sz="1800" dirty="0" err="1"/>
              <a:t>discuss</a:t>
            </a:r>
            <a:r>
              <a:rPr lang="nl-NL" sz="1800" dirty="0"/>
              <a:t> </a:t>
            </a:r>
            <a:r>
              <a:rPr lang="nl-NL" sz="1800" dirty="0" err="1"/>
              <a:t>your</a:t>
            </a:r>
            <a:r>
              <a:rPr lang="nl-NL" sz="1800" dirty="0"/>
              <a:t> </a:t>
            </a:r>
            <a:r>
              <a:rPr lang="nl-NL" sz="1800" dirty="0" err="1"/>
              <a:t>own</a:t>
            </a:r>
            <a:r>
              <a:rPr lang="nl-NL" sz="1800" dirty="0"/>
              <a:t> </a:t>
            </a:r>
            <a:r>
              <a:rPr lang="nl-NL" sz="1800" dirty="0" err="1"/>
              <a:t>beliefs</a:t>
            </a:r>
            <a:endParaRPr lang="nl-NL" sz="1800" dirty="0"/>
          </a:p>
          <a:p>
            <a:pPr marL="457200" lvl="1" indent="0">
              <a:buNone/>
            </a:pPr>
            <a:endParaRPr lang="nl-NL" sz="1800" dirty="0"/>
          </a:p>
          <a:p>
            <a:r>
              <a:rPr lang="nl-NL" b="1" dirty="0"/>
              <a:t>On offer</a:t>
            </a:r>
          </a:p>
          <a:p>
            <a:pPr lvl="1"/>
            <a:r>
              <a:rPr lang="nl-NL" sz="1800" dirty="0"/>
              <a:t>Experts </a:t>
            </a:r>
          </a:p>
          <a:p>
            <a:pPr lvl="1"/>
            <a:r>
              <a:rPr lang="nl-NL" sz="1800" dirty="0"/>
              <a:t>In </a:t>
            </a:r>
            <a:r>
              <a:rPr lang="nl-NL" sz="1800" dirty="0" err="1"/>
              <a:t>depth</a:t>
            </a:r>
            <a:r>
              <a:rPr lang="nl-NL" sz="1800" dirty="0"/>
              <a:t> </a:t>
            </a:r>
            <a:r>
              <a:rPr lang="nl-NL" sz="1800" dirty="0" err="1"/>
              <a:t>assignments</a:t>
            </a:r>
            <a:endParaRPr lang="nl-NL" sz="1800" dirty="0"/>
          </a:p>
          <a:p>
            <a:pPr lvl="1"/>
            <a:r>
              <a:rPr lang="nl-NL" sz="1800" dirty="0" err="1"/>
              <a:t>Diversity</a:t>
            </a:r>
            <a:r>
              <a:rPr lang="nl-NL" sz="1800" dirty="0"/>
              <a:t> </a:t>
            </a:r>
          </a:p>
          <a:p>
            <a:pPr lvl="1"/>
            <a:r>
              <a:rPr lang="nl-NL" sz="1800" dirty="0" err="1"/>
              <a:t>Bilanguale</a:t>
            </a:r>
            <a:r>
              <a:rPr lang="nl-NL" sz="1800" dirty="0"/>
              <a:t> </a:t>
            </a:r>
            <a:r>
              <a:rPr lang="nl-NL" sz="1800" dirty="0" err="1"/>
              <a:t>education</a:t>
            </a:r>
            <a:r>
              <a:rPr lang="nl-NL" sz="1800" dirty="0"/>
              <a:t> (fulltime </a:t>
            </a:r>
            <a:r>
              <a:rPr lang="nl-NL" sz="1800" dirty="0" err="1"/>
              <a:t>education</a:t>
            </a:r>
            <a:r>
              <a:rPr lang="nl-NL" sz="1800" dirty="0"/>
              <a:t>)</a:t>
            </a:r>
          </a:p>
          <a:p>
            <a:pPr lvl="1"/>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124" y="3934495"/>
            <a:ext cx="5293488" cy="1687299"/>
          </a:xfrm>
          <a:prstGeom prst="rect">
            <a:avLst/>
          </a:prstGeom>
        </p:spPr>
      </p:pic>
    </p:spTree>
    <p:extLst>
      <p:ext uri="{BB962C8B-B14F-4D97-AF65-F5344CB8AC3E}">
        <p14:creationId xmlns:p14="http://schemas.microsoft.com/office/powerpoint/2010/main" val="50427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Get a grip on </a:t>
            </a:r>
            <a:r>
              <a:rPr lang="nl-NL" dirty="0" err="1"/>
              <a:t>yourself</a:t>
            </a:r>
            <a:endParaRPr lang="nl-NL" dirty="0"/>
          </a:p>
        </p:txBody>
      </p:sp>
      <p:sp>
        <p:nvSpPr>
          <p:cNvPr id="3" name="Tijdelijke aanduiding voor inhoud 2"/>
          <p:cNvSpPr>
            <a:spLocks noGrp="1"/>
          </p:cNvSpPr>
          <p:nvPr>
            <p:ph idx="1"/>
          </p:nvPr>
        </p:nvSpPr>
        <p:spPr>
          <a:xfrm>
            <a:off x="1484807" y="1575460"/>
            <a:ext cx="8915400" cy="3777622"/>
          </a:xfrm>
        </p:spPr>
        <p:txBody>
          <a:bodyPr/>
          <a:lstStyle/>
          <a:p>
            <a:r>
              <a:rPr lang="nl-NL" dirty="0" err="1"/>
              <a:t>Implicit</a:t>
            </a:r>
            <a:r>
              <a:rPr lang="nl-NL" dirty="0"/>
              <a:t> </a:t>
            </a:r>
            <a:r>
              <a:rPr lang="nl-NL" dirty="0" err="1"/>
              <a:t>and</a:t>
            </a:r>
            <a:r>
              <a:rPr lang="nl-NL" dirty="0"/>
              <a:t> explicit </a:t>
            </a:r>
            <a:r>
              <a:rPr lang="nl-NL" dirty="0" err="1"/>
              <a:t>paying</a:t>
            </a:r>
            <a:r>
              <a:rPr lang="nl-NL" dirty="0"/>
              <a:t> attention </a:t>
            </a:r>
            <a:r>
              <a:rPr lang="nl-NL" dirty="0" err="1"/>
              <a:t>to</a:t>
            </a:r>
            <a:r>
              <a:rPr lang="nl-NL" dirty="0"/>
              <a:t>;</a:t>
            </a:r>
          </a:p>
          <a:p>
            <a:pPr lvl="1"/>
            <a:r>
              <a:rPr lang="nl-NL" sz="1800" dirty="0"/>
              <a:t>Feeling of </a:t>
            </a:r>
            <a:r>
              <a:rPr lang="nl-NL" sz="1800" dirty="0" err="1"/>
              <a:t>justice</a:t>
            </a:r>
            <a:endParaRPr lang="nl-NL" sz="1800" dirty="0"/>
          </a:p>
          <a:p>
            <a:pPr lvl="1"/>
            <a:r>
              <a:rPr lang="nl-NL" sz="1800" dirty="0" err="1"/>
              <a:t>Frustration</a:t>
            </a:r>
            <a:r>
              <a:rPr lang="nl-NL" sz="1800" dirty="0"/>
              <a:t> </a:t>
            </a:r>
            <a:r>
              <a:rPr lang="nl-NL" sz="1800" dirty="0" err="1"/>
              <a:t>tolerance</a:t>
            </a:r>
            <a:endParaRPr lang="nl-NL" sz="1800" dirty="0"/>
          </a:p>
          <a:p>
            <a:pPr lvl="1"/>
            <a:r>
              <a:rPr lang="nl-NL" sz="1800" dirty="0" err="1"/>
              <a:t>Emotion</a:t>
            </a:r>
            <a:r>
              <a:rPr lang="nl-NL" sz="1800" dirty="0"/>
              <a:t> </a:t>
            </a:r>
            <a:r>
              <a:rPr lang="nl-NL" sz="1800" dirty="0" err="1"/>
              <a:t>regulation</a:t>
            </a:r>
            <a:endParaRPr lang="nl-NL" sz="1800" dirty="0"/>
          </a:p>
          <a:p>
            <a:pPr lvl="1"/>
            <a:r>
              <a:rPr lang="nl-NL" sz="1800" dirty="0"/>
              <a:t>Planning </a:t>
            </a:r>
            <a:r>
              <a:rPr lang="nl-NL" sz="1800" dirty="0" err="1"/>
              <a:t>and</a:t>
            </a:r>
            <a:r>
              <a:rPr lang="nl-NL" sz="1800" dirty="0"/>
              <a:t> </a:t>
            </a:r>
            <a:r>
              <a:rPr lang="nl-NL" sz="1800" dirty="0" err="1"/>
              <a:t>organisation</a:t>
            </a:r>
            <a:endParaRPr lang="nl-NL" sz="1800" dirty="0"/>
          </a:p>
          <a:p>
            <a:pPr lvl="1"/>
            <a:r>
              <a:rPr lang="nl-NL" sz="1800" dirty="0" err="1"/>
              <a:t>Build</a:t>
            </a:r>
            <a:r>
              <a:rPr lang="nl-NL" sz="1800" dirty="0"/>
              <a:t> a </a:t>
            </a:r>
            <a:r>
              <a:rPr lang="nl-NL" sz="1800" dirty="0" err="1"/>
              <a:t>realistic</a:t>
            </a:r>
            <a:r>
              <a:rPr lang="nl-NL" sz="1800" dirty="0"/>
              <a:t> </a:t>
            </a:r>
            <a:r>
              <a:rPr lang="nl-NL" sz="1800" dirty="0" err="1"/>
              <a:t>self</a:t>
            </a:r>
            <a:r>
              <a:rPr lang="nl-NL" sz="1800" dirty="0"/>
              <a:t>-image</a:t>
            </a:r>
          </a:p>
          <a:p>
            <a:pPr lvl="1"/>
            <a:r>
              <a:rPr lang="nl-NL" sz="1800" dirty="0" err="1"/>
              <a:t>Dare</a:t>
            </a:r>
            <a:r>
              <a:rPr lang="nl-NL" sz="1800" dirty="0"/>
              <a:t> making mistakes</a:t>
            </a:r>
          </a:p>
          <a:p>
            <a:pPr lvl="1"/>
            <a:r>
              <a:rPr lang="nl-NL" sz="1800" dirty="0" err="1"/>
              <a:t>Functioning</a:t>
            </a:r>
            <a:r>
              <a:rPr lang="nl-NL" sz="1800" dirty="0"/>
              <a:t> in a </a:t>
            </a:r>
            <a:r>
              <a:rPr lang="nl-NL" sz="1800" dirty="0" err="1"/>
              <a:t>group</a:t>
            </a:r>
            <a:endParaRPr lang="nl-NL" sz="1800" dirty="0"/>
          </a:p>
          <a:p>
            <a:endParaRPr lang="nl-NL" dirty="0"/>
          </a:p>
        </p:txBody>
      </p:sp>
      <p:pic>
        <p:nvPicPr>
          <p:cNvPr id="4" name="Afbeelding 3"/>
          <p:cNvPicPr>
            <a:picLocks noChangeAspect="1"/>
          </p:cNvPicPr>
          <p:nvPr/>
        </p:nvPicPr>
        <p:blipFill>
          <a:blip r:embed="rId2"/>
          <a:stretch>
            <a:fillRect/>
          </a:stretch>
        </p:blipFill>
        <p:spPr>
          <a:xfrm>
            <a:off x="6499139" y="2006929"/>
            <a:ext cx="5280817" cy="4411683"/>
          </a:xfrm>
          <a:prstGeom prst="rect">
            <a:avLst/>
          </a:prstGeom>
        </p:spPr>
      </p:pic>
    </p:spTree>
    <p:extLst>
      <p:ext uri="{BB962C8B-B14F-4D97-AF65-F5344CB8AC3E}">
        <p14:creationId xmlns:p14="http://schemas.microsoft.com/office/powerpoint/2010/main" val="208656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5130906" y="166254"/>
            <a:ext cx="6601916" cy="6483927"/>
          </a:xfrm>
          <a:prstGeom prst="rect">
            <a:avLst/>
          </a:prstGeom>
        </p:spPr>
      </p:pic>
      <p:sp>
        <p:nvSpPr>
          <p:cNvPr id="3" name="Titel 2"/>
          <p:cNvSpPr>
            <a:spLocks noGrp="1"/>
          </p:cNvSpPr>
          <p:nvPr>
            <p:ph type="title"/>
          </p:nvPr>
        </p:nvSpPr>
        <p:spPr>
          <a:xfrm>
            <a:off x="514742" y="1324754"/>
            <a:ext cx="4211637" cy="777178"/>
          </a:xfrm>
        </p:spPr>
        <p:txBody>
          <a:bodyPr>
            <a:normAutofit/>
          </a:bodyPr>
          <a:lstStyle/>
          <a:p>
            <a:r>
              <a:rPr lang="nl-NL" sz="2800" dirty="0"/>
              <a:t>Portfolio pull-out class</a:t>
            </a:r>
          </a:p>
        </p:txBody>
      </p:sp>
    </p:spTree>
    <p:extLst>
      <p:ext uri="{BB962C8B-B14F-4D97-AF65-F5344CB8AC3E}">
        <p14:creationId xmlns:p14="http://schemas.microsoft.com/office/powerpoint/2010/main" val="80534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br>
              <a:rPr lang="nl-NL" dirty="0"/>
            </a:br>
            <a:r>
              <a:rPr lang="nl-NL" dirty="0" err="1"/>
              <a:t>Children</a:t>
            </a:r>
            <a:r>
              <a:rPr lang="nl-NL" dirty="0"/>
              <a:t> have </a:t>
            </a:r>
            <a:r>
              <a:rPr lang="nl-NL" dirty="0" err="1"/>
              <a:t>equal</a:t>
            </a:r>
            <a:r>
              <a:rPr lang="nl-NL" dirty="0"/>
              <a:t> </a:t>
            </a:r>
            <a:r>
              <a:rPr lang="nl-NL" dirty="0" err="1"/>
              <a:t>chances</a:t>
            </a:r>
            <a:r>
              <a:rPr lang="nl-NL" dirty="0"/>
              <a:t> </a:t>
            </a:r>
            <a:r>
              <a:rPr lang="nl-NL" dirty="0" err="1"/>
              <a:t>if</a:t>
            </a:r>
            <a:r>
              <a:rPr lang="nl-NL" dirty="0"/>
              <a:t> </a:t>
            </a:r>
            <a:r>
              <a:rPr lang="nl-NL" dirty="0" err="1"/>
              <a:t>they</a:t>
            </a:r>
            <a:r>
              <a:rPr lang="nl-NL" dirty="0"/>
              <a:t> have </a:t>
            </a:r>
            <a:r>
              <a:rPr lang="nl-NL" dirty="0" err="1"/>
              <a:t>unequal</a:t>
            </a:r>
            <a:r>
              <a:rPr lang="nl-NL" dirty="0"/>
              <a:t> </a:t>
            </a:r>
            <a:r>
              <a:rPr lang="nl-NL" dirty="0" err="1"/>
              <a:t>education</a:t>
            </a:r>
            <a:endParaRPr lang="nl-NL" dirty="0"/>
          </a:p>
        </p:txBody>
      </p:sp>
    </p:spTree>
    <p:extLst>
      <p:ext uri="{BB962C8B-B14F-4D97-AF65-F5344CB8AC3E}">
        <p14:creationId xmlns:p14="http://schemas.microsoft.com/office/powerpoint/2010/main" val="252164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1F0EC-3799-4F0D-82FD-CD3197D097A1}"/>
              </a:ext>
            </a:extLst>
          </p:cNvPr>
          <p:cNvSpPr>
            <a:spLocks noGrp="1"/>
          </p:cNvSpPr>
          <p:nvPr>
            <p:ph type="title"/>
          </p:nvPr>
        </p:nvSpPr>
        <p:spPr/>
        <p:txBody>
          <a:bodyPr>
            <a:normAutofit/>
          </a:bodyPr>
          <a:lstStyle/>
          <a:p>
            <a:r>
              <a:rPr lang="nl-NL" dirty="0"/>
              <a:t>Want </a:t>
            </a:r>
            <a:r>
              <a:rPr lang="nl-NL" dirty="0" err="1"/>
              <a:t>to</a:t>
            </a:r>
            <a:r>
              <a:rPr lang="nl-NL" dirty="0"/>
              <a:t> </a:t>
            </a:r>
            <a:r>
              <a:rPr lang="nl-NL" dirty="0" err="1"/>
              <a:t>know</a:t>
            </a:r>
            <a:r>
              <a:rPr lang="nl-NL" dirty="0"/>
              <a:t> more?</a:t>
            </a:r>
            <a:br>
              <a:rPr lang="nl-NL" dirty="0"/>
            </a:br>
            <a:r>
              <a:rPr lang="nl-NL" sz="2000" dirty="0"/>
              <a:t>Email me, or look at </a:t>
            </a:r>
            <a:r>
              <a:rPr lang="nl-NL" sz="2000" dirty="0" err="1"/>
              <a:t>one</a:t>
            </a:r>
            <a:r>
              <a:rPr lang="nl-NL" sz="2000" dirty="0"/>
              <a:t> of these </a:t>
            </a:r>
            <a:r>
              <a:rPr lang="nl-NL" sz="2000" dirty="0" err="1"/>
              <a:t>articles</a:t>
            </a:r>
            <a:r>
              <a:rPr lang="nl-NL" sz="2000" dirty="0"/>
              <a:t> or websites…</a:t>
            </a:r>
          </a:p>
        </p:txBody>
      </p:sp>
      <p:sp>
        <p:nvSpPr>
          <p:cNvPr id="3" name="Tijdelijke aanduiding voor inhoud 2">
            <a:extLst>
              <a:ext uri="{FF2B5EF4-FFF2-40B4-BE49-F238E27FC236}">
                <a16:creationId xmlns:a16="http://schemas.microsoft.com/office/drawing/2014/main" id="{FE2071D4-1E63-4CE4-849E-932F375C6A61}"/>
              </a:ext>
            </a:extLst>
          </p:cNvPr>
          <p:cNvSpPr>
            <a:spLocks noGrp="1"/>
          </p:cNvSpPr>
          <p:nvPr>
            <p:ph idx="1"/>
          </p:nvPr>
        </p:nvSpPr>
        <p:spPr/>
        <p:txBody>
          <a:bodyPr/>
          <a:lstStyle/>
          <a:p>
            <a:r>
              <a:rPr lang="nl-NL" dirty="0"/>
              <a:t>ingeborg@veldman.org</a:t>
            </a:r>
          </a:p>
          <a:p>
            <a:r>
              <a:rPr lang="nl-NL" dirty="0"/>
              <a:t>Screening </a:t>
            </a:r>
            <a:r>
              <a:rPr lang="nl-NL" dirty="0" err="1"/>
              <a:t>children’s</a:t>
            </a:r>
            <a:r>
              <a:rPr lang="nl-NL" dirty="0"/>
              <a:t> entry </a:t>
            </a:r>
            <a:r>
              <a:rPr lang="nl-NL" dirty="0" err="1"/>
              <a:t>characteristics</a:t>
            </a:r>
            <a:r>
              <a:rPr lang="nl-NL" dirty="0"/>
              <a:t> in </a:t>
            </a:r>
            <a:r>
              <a:rPr lang="nl-NL" dirty="0" err="1"/>
              <a:t>kindergarten</a:t>
            </a:r>
            <a:r>
              <a:rPr lang="nl-NL" dirty="0"/>
              <a:t>, T. Mooij, 2000</a:t>
            </a:r>
          </a:p>
          <a:p>
            <a:r>
              <a:rPr lang="nl-NL" dirty="0"/>
              <a:t>www.het-talent.nl</a:t>
            </a:r>
          </a:p>
          <a:p>
            <a:r>
              <a:rPr lang="nl-NL" dirty="0"/>
              <a:t>https://en.wikipedia.org/wiki/Technasium</a:t>
            </a:r>
          </a:p>
          <a:p>
            <a:r>
              <a:rPr lang="nl-NL" dirty="0"/>
              <a:t>https://montessoricollege.nl/onze-school-2/agora-onderwijs/agora-education/</a:t>
            </a:r>
          </a:p>
          <a:p>
            <a:endParaRPr lang="nl-NL" dirty="0"/>
          </a:p>
        </p:txBody>
      </p:sp>
    </p:spTree>
    <p:extLst>
      <p:ext uri="{BB962C8B-B14F-4D97-AF65-F5344CB8AC3E}">
        <p14:creationId xmlns:p14="http://schemas.microsoft.com/office/powerpoint/2010/main" val="273713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err="1"/>
              <a:t>Determine</a:t>
            </a:r>
            <a:r>
              <a:rPr lang="nl-NL" sz="3200" b="1" dirty="0"/>
              <a:t> </a:t>
            </a:r>
            <a:r>
              <a:rPr lang="nl-NL" sz="3200" b="1" dirty="0" err="1"/>
              <a:t>the</a:t>
            </a:r>
            <a:r>
              <a:rPr lang="nl-NL" sz="3200" b="1" dirty="0"/>
              <a:t> </a:t>
            </a:r>
            <a:r>
              <a:rPr lang="nl-NL" sz="3200" b="1" dirty="0" err="1"/>
              <a:t>starting</a:t>
            </a:r>
            <a:r>
              <a:rPr lang="nl-NL" sz="3200" b="1" dirty="0"/>
              <a:t> level…</a:t>
            </a:r>
          </a:p>
        </p:txBody>
      </p:sp>
      <p:sp>
        <p:nvSpPr>
          <p:cNvPr id="4" name="Tijdelijke aanduiding voor inhoud 2"/>
          <p:cNvSpPr>
            <a:spLocks noGrp="1"/>
          </p:cNvSpPr>
          <p:nvPr>
            <p:ph idx="1"/>
          </p:nvPr>
        </p:nvSpPr>
        <p:spPr>
          <a:xfrm>
            <a:off x="2589212" y="1905000"/>
            <a:ext cx="8915400" cy="4353296"/>
          </a:xfrm>
        </p:spPr>
        <p:txBody>
          <a:bodyPr>
            <a:normAutofit/>
          </a:bodyPr>
          <a:lstStyle/>
          <a:p>
            <a:r>
              <a:rPr lang="en-US" altLang="nl-NL" dirty="0"/>
              <a:t>Parents, childcare, preschool fill out this questionnaire at the age of 3.8</a:t>
            </a:r>
          </a:p>
          <a:p>
            <a:r>
              <a:rPr lang="en-US" altLang="nl-NL" dirty="0"/>
              <a:t>They make statements about the different developmental areas of the child</a:t>
            </a:r>
          </a:p>
          <a:p>
            <a:r>
              <a:rPr lang="en-US" altLang="nl-NL" dirty="0"/>
              <a:t>An intake at the school takes place, talking about the statements and giving examples by the parents</a:t>
            </a:r>
          </a:p>
          <a:p>
            <a:r>
              <a:rPr lang="en-US" altLang="nl-NL" dirty="0"/>
              <a:t>The child starts in school at the level parents indicated at the intake and the questionnaire</a:t>
            </a:r>
          </a:p>
          <a:p>
            <a:r>
              <a:rPr lang="en-US" altLang="nl-NL" dirty="0"/>
              <a:t>After 2 months at school, the mentor (teacher) fills out the questionnaire and has a conversation about the child with the parents</a:t>
            </a:r>
          </a:p>
          <a:p>
            <a:endParaRPr lang="en-US" altLang="nl-NL" dirty="0"/>
          </a:p>
        </p:txBody>
      </p:sp>
    </p:spTree>
    <p:extLst>
      <p:ext uri="{BB962C8B-B14F-4D97-AF65-F5344CB8AC3E}">
        <p14:creationId xmlns:p14="http://schemas.microsoft.com/office/powerpoint/2010/main" val="301846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380010"/>
            <a:ext cx="8911687" cy="831273"/>
          </a:xfrm>
        </p:spPr>
        <p:txBody>
          <a:bodyPr>
            <a:normAutofit/>
          </a:bodyPr>
          <a:lstStyle/>
          <a:p>
            <a:r>
              <a:rPr lang="nl-NL" dirty="0"/>
              <a:t>Entry </a:t>
            </a:r>
            <a:r>
              <a:rPr lang="nl-NL" dirty="0" err="1"/>
              <a:t>characteristic</a:t>
            </a:r>
            <a:r>
              <a:rPr lang="nl-NL" dirty="0"/>
              <a:t> questionnaire</a:t>
            </a:r>
          </a:p>
        </p:txBody>
      </p:sp>
      <p:pic>
        <p:nvPicPr>
          <p:cNvPr id="10" name="Tijdelijke aanduiding voor inhoud 9"/>
          <p:cNvPicPr>
            <a:picLocks noGrp="1" noChangeAspect="1"/>
          </p:cNvPicPr>
          <p:nvPr>
            <p:ph idx="1"/>
          </p:nvPr>
        </p:nvPicPr>
        <p:blipFill>
          <a:blip r:embed="rId2"/>
          <a:stretch>
            <a:fillRect/>
          </a:stretch>
        </p:blipFill>
        <p:spPr>
          <a:xfrm>
            <a:off x="2592925" y="961901"/>
            <a:ext cx="8272997" cy="5450774"/>
          </a:xfrm>
          <a:prstGeom prst="rect">
            <a:avLst/>
          </a:prstGeom>
        </p:spPr>
      </p:pic>
    </p:spTree>
    <p:extLst>
      <p:ext uri="{BB962C8B-B14F-4D97-AF65-F5344CB8AC3E}">
        <p14:creationId xmlns:p14="http://schemas.microsoft.com/office/powerpoint/2010/main" val="314160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 school “het talent”</a:t>
            </a:r>
          </a:p>
        </p:txBody>
      </p:sp>
      <p:sp>
        <p:nvSpPr>
          <p:cNvPr id="5" name="Tijdelijke aanduiding voor inhoud 4"/>
          <p:cNvSpPr>
            <a:spLocks noGrp="1"/>
          </p:cNvSpPr>
          <p:nvPr>
            <p:ph idx="1"/>
          </p:nvPr>
        </p:nvSpPr>
        <p:spPr>
          <a:xfrm>
            <a:off x="2589212" y="1686296"/>
            <a:ext cx="8915400" cy="4322617"/>
          </a:xfrm>
        </p:spPr>
        <p:txBody>
          <a:bodyPr>
            <a:normAutofit/>
          </a:bodyPr>
          <a:lstStyle/>
          <a:p>
            <a:r>
              <a:rPr lang="en-US" dirty="0"/>
              <a:t>Almost all Dutch children enter preschool at the age of 4. The focus is on play, social activities and educational materials relevant to their development and learning. Most Dutch schools have aged based groups for 8 years, there will be children in these groups that perform above average or below.</a:t>
            </a:r>
          </a:p>
          <a:p>
            <a:r>
              <a:rPr lang="en-US" dirty="0"/>
              <a:t>At “het talent” there are no age-based groups, children start at their own level and develop themselves at their own pace and educational needs</a:t>
            </a:r>
          </a:p>
          <a:p>
            <a:r>
              <a:rPr lang="en-US" dirty="0"/>
              <a:t>Working in units (little schools within the school), 640 children in 5 regular units and 1 fulltime gifted education unit</a:t>
            </a:r>
          </a:p>
          <a:p>
            <a:r>
              <a:rPr lang="en-US" dirty="0"/>
              <a:t>Teachers create different types of small instruction groups of children to help them at educational, social, motorial and emotional needs</a:t>
            </a:r>
          </a:p>
          <a:p>
            <a:r>
              <a:rPr lang="en-US" dirty="0"/>
              <a:t>Opportunities for children at risk at the bottom, and at the top. Pull-out classes for both (not together) and a fulltime unit for  gifted children. </a:t>
            </a:r>
            <a:endParaRPr lang="nl-NL" dirty="0"/>
          </a:p>
        </p:txBody>
      </p:sp>
    </p:spTree>
    <p:extLst>
      <p:ext uri="{BB962C8B-B14F-4D97-AF65-F5344CB8AC3E}">
        <p14:creationId xmlns:p14="http://schemas.microsoft.com/office/powerpoint/2010/main" val="1568522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35678" y="624110"/>
            <a:ext cx="9818999" cy="1280890"/>
          </a:xfrm>
        </p:spPr>
        <p:txBody>
          <a:bodyPr/>
          <a:lstStyle/>
          <a:p>
            <a:r>
              <a:rPr lang="en-US" dirty="0"/>
              <a:t>The Pedagogical - didactic kernel structure</a:t>
            </a:r>
            <a:endParaRPr lang="nl-NL" dirty="0"/>
          </a:p>
        </p:txBody>
      </p:sp>
      <p:sp>
        <p:nvSpPr>
          <p:cNvPr id="3" name="Tijdelijke aanduiding voor inhoud 2"/>
          <p:cNvSpPr>
            <a:spLocks noGrp="1"/>
          </p:cNvSpPr>
          <p:nvPr>
            <p:ph idx="1"/>
          </p:nvPr>
        </p:nvSpPr>
        <p:spPr/>
        <p:txBody>
          <a:bodyPr/>
          <a:lstStyle/>
          <a:p>
            <a:r>
              <a:rPr lang="en-US" sz="2400" dirty="0"/>
              <a:t>Entry characteristic questionnaire</a:t>
            </a:r>
          </a:p>
          <a:p>
            <a:r>
              <a:rPr lang="en-US" sz="2400" dirty="0"/>
              <a:t>Offer of optional activities and structured (play) learning material lines</a:t>
            </a:r>
          </a:p>
          <a:p>
            <a:r>
              <a:rPr lang="en-US" sz="2400" dirty="0"/>
              <a:t>Monitoring of the progress on individual lines</a:t>
            </a:r>
          </a:p>
          <a:p>
            <a:r>
              <a:rPr lang="en-US" sz="2400" dirty="0"/>
              <a:t>Evaluate the effects</a:t>
            </a:r>
            <a:endParaRPr lang="nl-NL" dirty="0"/>
          </a:p>
        </p:txBody>
      </p:sp>
    </p:spTree>
    <p:extLst>
      <p:ext uri="{BB962C8B-B14F-4D97-AF65-F5344CB8AC3E}">
        <p14:creationId xmlns:p14="http://schemas.microsoft.com/office/powerpoint/2010/main" val="1705477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2"/>
          <a:stretch>
            <a:fillRect/>
          </a:stretch>
        </p:blipFill>
        <p:spPr>
          <a:xfrm>
            <a:off x="3214922" y="1060932"/>
            <a:ext cx="5762156" cy="4736136"/>
          </a:xfrm>
          <a:prstGeom prst="rect">
            <a:avLst/>
          </a:prstGeom>
        </p:spPr>
      </p:pic>
      <p:sp>
        <p:nvSpPr>
          <p:cNvPr id="16" name="Rechthoek 15"/>
          <p:cNvSpPr/>
          <p:nvPr/>
        </p:nvSpPr>
        <p:spPr>
          <a:xfrm>
            <a:off x="2161309" y="5623404"/>
            <a:ext cx="9927771" cy="369332"/>
          </a:xfrm>
          <a:prstGeom prst="rect">
            <a:avLst/>
          </a:prstGeom>
        </p:spPr>
        <p:txBody>
          <a:bodyPr wrap="square">
            <a:spAutoFit/>
          </a:bodyPr>
          <a:lstStyle/>
          <a:p>
            <a:r>
              <a:rPr lang="en-US" dirty="0" err="1"/>
              <a:t>Spil</a:t>
            </a:r>
            <a:r>
              <a:rPr lang="en-US" dirty="0"/>
              <a:t> 20 is the end-level of grade 4, </a:t>
            </a:r>
            <a:r>
              <a:rPr lang="en-US" dirty="0" err="1"/>
              <a:t>spil</a:t>
            </a:r>
            <a:r>
              <a:rPr lang="en-US" dirty="0"/>
              <a:t> 21 is the beginning-level of grade 5</a:t>
            </a:r>
            <a:endParaRPr lang="nl-NL" dirty="0"/>
          </a:p>
        </p:txBody>
      </p:sp>
      <p:sp>
        <p:nvSpPr>
          <p:cNvPr id="17" name="Titel 16"/>
          <p:cNvSpPr>
            <a:spLocks noGrp="1"/>
          </p:cNvSpPr>
          <p:nvPr>
            <p:ph type="title"/>
          </p:nvPr>
        </p:nvSpPr>
        <p:spPr>
          <a:xfrm>
            <a:off x="2557299" y="327227"/>
            <a:ext cx="6586702" cy="538037"/>
          </a:xfrm>
        </p:spPr>
        <p:txBody>
          <a:bodyPr>
            <a:normAutofit/>
          </a:bodyPr>
          <a:lstStyle/>
          <a:p>
            <a:pPr algn="ctr"/>
            <a:r>
              <a:rPr lang="nl-NL" sz="2800" dirty="0"/>
              <a:t>Portfolio, </a:t>
            </a:r>
            <a:r>
              <a:rPr lang="nl-NL" sz="2800" dirty="0" err="1"/>
              <a:t>evaluation</a:t>
            </a:r>
            <a:endParaRPr lang="nl-NL" sz="2800" dirty="0"/>
          </a:p>
        </p:txBody>
      </p:sp>
    </p:spTree>
    <p:extLst>
      <p:ext uri="{BB962C8B-B14F-4D97-AF65-F5344CB8AC3E}">
        <p14:creationId xmlns:p14="http://schemas.microsoft.com/office/powerpoint/2010/main" val="321799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339102"/>
            <a:ext cx="8911687" cy="1280890"/>
          </a:xfrm>
        </p:spPr>
        <p:txBody>
          <a:bodyPr/>
          <a:lstStyle/>
          <a:p>
            <a:r>
              <a:rPr lang="nl-NL" dirty="0"/>
              <a:t>The first step</a:t>
            </a:r>
          </a:p>
        </p:txBody>
      </p:sp>
      <p:sp>
        <p:nvSpPr>
          <p:cNvPr id="3" name="Tijdelijke aanduiding voor inhoud 2"/>
          <p:cNvSpPr>
            <a:spLocks noGrp="1"/>
          </p:cNvSpPr>
          <p:nvPr>
            <p:ph idx="1"/>
          </p:nvPr>
        </p:nvSpPr>
        <p:spPr>
          <a:xfrm>
            <a:off x="1308182" y="1264555"/>
            <a:ext cx="8915400" cy="3777622"/>
          </a:xfrm>
        </p:spPr>
        <p:txBody>
          <a:bodyPr/>
          <a:lstStyle/>
          <a:p>
            <a:r>
              <a:rPr lang="nl-NL" dirty="0" err="1"/>
              <a:t>Unconditianable</a:t>
            </a:r>
            <a:r>
              <a:rPr lang="nl-NL" dirty="0"/>
              <a:t> </a:t>
            </a:r>
            <a:r>
              <a:rPr lang="nl-NL" dirty="0" err="1"/>
              <a:t>aknowledgement</a:t>
            </a:r>
            <a:r>
              <a:rPr lang="nl-NL" dirty="0"/>
              <a:t> of </a:t>
            </a:r>
            <a:r>
              <a:rPr lang="nl-NL" dirty="0" err="1"/>
              <a:t>the</a:t>
            </a:r>
            <a:r>
              <a:rPr lang="nl-NL" dirty="0"/>
              <a:t> </a:t>
            </a:r>
            <a:r>
              <a:rPr lang="nl-NL" dirty="0" err="1"/>
              <a:t>giftedness</a:t>
            </a:r>
            <a:endParaRPr lang="nl-NL" dirty="0"/>
          </a:p>
          <a:p>
            <a:r>
              <a:rPr lang="nl-NL" dirty="0"/>
              <a:t>Meeting like-</a:t>
            </a:r>
            <a:r>
              <a:rPr lang="nl-NL" dirty="0" err="1"/>
              <a:t>minded</a:t>
            </a:r>
            <a:r>
              <a:rPr lang="nl-NL" dirty="0"/>
              <a:t> </a:t>
            </a:r>
            <a:r>
              <a:rPr lang="nl-NL" dirty="0" err="1"/>
              <a:t>peers</a:t>
            </a:r>
            <a:endParaRPr lang="nl-NL" dirty="0"/>
          </a:p>
          <a:p>
            <a:r>
              <a:rPr lang="nl-NL" dirty="0" err="1"/>
              <a:t>Offering</a:t>
            </a:r>
            <a:r>
              <a:rPr lang="nl-NL" dirty="0"/>
              <a:t> adequate </a:t>
            </a:r>
            <a:r>
              <a:rPr lang="nl-NL" dirty="0" err="1"/>
              <a:t>activities</a:t>
            </a:r>
            <a:r>
              <a:rPr lang="nl-NL" dirty="0"/>
              <a:t> </a:t>
            </a:r>
            <a:r>
              <a:rPr lang="nl-NL" dirty="0" err="1"/>
              <a:t>and</a:t>
            </a:r>
            <a:r>
              <a:rPr lang="nl-NL" dirty="0"/>
              <a:t> </a:t>
            </a:r>
            <a:r>
              <a:rPr lang="nl-NL" dirty="0" err="1"/>
              <a:t>instructions</a:t>
            </a:r>
            <a:r>
              <a:rPr lang="nl-NL" dirty="0"/>
              <a:t> </a:t>
            </a:r>
            <a:r>
              <a:rPr lang="nl-NL" dirty="0" err="1"/>
              <a:t>to</a:t>
            </a:r>
            <a:r>
              <a:rPr lang="nl-NL" dirty="0"/>
              <a:t> these </a:t>
            </a:r>
            <a:r>
              <a:rPr lang="nl-NL" dirty="0" err="1"/>
              <a:t>children</a:t>
            </a:r>
            <a:endParaRPr lang="nl-NL" dirty="0"/>
          </a:p>
          <a:p>
            <a:r>
              <a:rPr lang="nl-NL" dirty="0" err="1"/>
              <a:t>Involve</a:t>
            </a:r>
            <a:r>
              <a:rPr lang="nl-NL" dirty="0"/>
              <a:t> experts </a:t>
            </a:r>
          </a:p>
          <a:p>
            <a:r>
              <a:rPr lang="nl-NL" dirty="0"/>
              <a:t>A </a:t>
            </a:r>
            <a:r>
              <a:rPr lang="nl-NL" dirty="0" err="1"/>
              <a:t>coordinator</a:t>
            </a:r>
            <a:r>
              <a:rPr lang="nl-NL" dirty="0"/>
              <a:t> </a:t>
            </a:r>
            <a:r>
              <a:rPr lang="nl-NL" dirty="0" err="1"/>
              <a:t>who</a:t>
            </a:r>
            <a:r>
              <a:rPr lang="nl-NL" dirty="0"/>
              <a:t> </a:t>
            </a:r>
            <a:r>
              <a:rPr lang="nl-NL" dirty="0" err="1"/>
              <a:t>keeps</a:t>
            </a:r>
            <a:r>
              <a:rPr lang="nl-NL" dirty="0"/>
              <a:t> </a:t>
            </a:r>
            <a:r>
              <a:rPr lang="nl-NL" dirty="0" err="1"/>
              <a:t>an</a:t>
            </a:r>
            <a:r>
              <a:rPr lang="nl-NL" dirty="0"/>
              <a:t> </a:t>
            </a:r>
            <a:r>
              <a:rPr lang="nl-NL" dirty="0" err="1"/>
              <a:t>overview</a:t>
            </a:r>
            <a:endParaRPr lang="nl-NL" dirty="0"/>
          </a:p>
          <a:p>
            <a:endParaRPr lang="nl-NL" dirty="0"/>
          </a:p>
          <a:p>
            <a:endParaRPr lang="nl-NL" dirty="0"/>
          </a:p>
        </p:txBody>
      </p:sp>
      <p:pic>
        <p:nvPicPr>
          <p:cNvPr id="4" name="Afbeelding 3"/>
          <p:cNvPicPr>
            <a:picLocks noChangeAspect="1"/>
          </p:cNvPicPr>
          <p:nvPr/>
        </p:nvPicPr>
        <p:blipFill rotWithShape="1">
          <a:blip r:embed="rId2"/>
          <a:srcRect t="5653"/>
          <a:stretch/>
        </p:blipFill>
        <p:spPr>
          <a:xfrm>
            <a:off x="6531429" y="2648197"/>
            <a:ext cx="5212051" cy="3895106"/>
          </a:xfrm>
          <a:prstGeom prst="rect">
            <a:avLst/>
          </a:prstGeom>
        </p:spPr>
      </p:pic>
    </p:spTree>
    <p:extLst>
      <p:ext uri="{BB962C8B-B14F-4D97-AF65-F5344CB8AC3E}">
        <p14:creationId xmlns:p14="http://schemas.microsoft.com/office/powerpoint/2010/main" val="108113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38795" y="545061"/>
            <a:ext cx="10091447" cy="1280890"/>
          </a:xfrm>
        </p:spPr>
        <p:txBody>
          <a:bodyPr/>
          <a:lstStyle/>
          <a:p>
            <a:r>
              <a:rPr lang="nl-NL" dirty="0" err="1"/>
              <a:t>Identification</a:t>
            </a:r>
            <a:r>
              <a:rPr lang="nl-NL" dirty="0"/>
              <a:t> of </a:t>
            </a:r>
            <a:r>
              <a:rPr lang="nl-NL" dirty="0" err="1"/>
              <a:t>gifted</a:t>
            </a:r>
            <a:r>
              <a:rPr lang="nl-NL" dirty="0"/>
              <a:t> </a:t>
            </a:r>
            <a:r>
              <a:rPr lang="nl-NL" dirty="0" err="1"/>
              <a:t>children</a:t>
            </a:r>
            <a:r>
              <a:rPr lang="nl-NL" dirty="0"/>
              <a:t> in </a:t>
            </a:r>
            <a:r>
              <a:rPr lang="nl-NL" dirty="0" err="1"/>
              <a:t>our</a:t>
            </a:r>
            <a:r>
              <a:rPr lang="nl-NL" dirty="0"/>
              <a:t> school</a:t>
            </a:r>
          </a:p>
        </p:txBody>
      </p:sp>
      <p:sp>
        <p:nvSpPr>
          <p:cNvPr id="3" name="Tijdelijke aanduiding voor inhoud 2"/>
          <p:cNvSpPr>
            <a:spLocks noGrp="1"/>
          </p:cNvSpPr>
          <p:nvPr>
            <p:ph sz="half" idx="1"/>
          </p:nvPr>
        </p:nvSpPr>
        <p:spPr>
          <a:xfrm>
            <a:off x="2539816" y="1706348"/>
            <a:ext cx="4313864" cy="3777622"/>
          </a:xfrm>
        </p:spPr>
        <p:txBody>
          <a:bodyPr/>
          <a:lstStyle/>
          <a:p>
            <a:r>
              <a:rPr lang="nl-NL" dirty="0"/>
              <a:t>Do’s</a:t>
            </a:r>
          </a:p>
          <a:p>
            <a:pPr lvl="1"/>
            <a:r>
              <a:rPr lang="nl-NL" sz="1800" dirty="0"/>
              <a:t>Entry </a:t>
            </a:r>
            <a:r>
              <a:rPr lang="nl-NL" sz="1800" dirty="0" err="1"/>
              <a:t>characteristics</a:t>
            </a:r>
            <a:r>
              <a:rPr lang="nl-NL" sz="1800" dirty="0"/>
              <a:t> </a:t>
            </a:r>
            <a:r>
              <a:rPr lang="nl-NL" sz="1800" dirty="0" err="1"/>
              <a:t>questionaire</a:t>
            </a:r>
            <a:endParaRPr lang="nl-NL" sz="1800" dirty="0"/>
          </a:p>
          <a:p>
            <a:pPr lvl="1"/>
            <a:r>
              <a:rPr lang="nl-NL" sz="1800" dirty="0" err="1"/>
              <a:t>Giftedness</a:t>
            </a:r>
            <a:r>
              <a:rPr lang="nl-NL" sz="1800" dirty="0"/>
              <a:t> </a:t>
            </a:r>
            <a:r>
              <a:rPr lang="nl-NL" sz="1800" dirty="0" err="1"/>
              <a:t>acknowledged</a:t>
            </a:r>
            <a:r>
              <a:rPr lang="nl-NL" sz="1800" dirty="0"/>
              <a:t> </a:t>
            </a:r>
            <a:r>
              <a:rPr lang="nl-NL" sz="1800" dirty="0" err="1"/>
              <a:t>by</a:t>
            </a:r>
            <a:r>
              <a:rPr lang="nl-NL" sz="1800" dirty="0"/>
              <a:t> </a:t>
            </a:r>
            <a:r>
              <a:rPr lang="nl-NL" sz="1800" dirty="0" err="1"/>
              <a:t>parents</a:t>
            </a:r>
            <a:r>
              <a:rPr lang="nl-NL" sz="1800" dirty="0"/>
              <a:t> </a:t>
            </a:r>
            <a:r>
              <a:rPr lang="nl-NL" sz="1800" dirty="0" err="1"/>
              <a:t>and</a:t>
            </a:r>
            <a:r>
              <a:rPr lang="nl-NL" sz="1800" dirty="0"/>
              <a:t>/or </a:t>
            </a:r>
            <a:r>
              <a:rPr lang="nl-NL" sz="1800" dirty="0" err="1"/>
              <a:t>teachers</a:t>
            </a:r>
            <a:endParaRPr lang="nl-NL" sz="1800" dirty="0"/>
          </a:p>
          <a:p>
            <a:pPr lvl="1"/>
            <a:r>
              <a:rPr lang="nl-NL" sz="1800" dirty="0" err="1"/>
              <a:t>Observations</a:t>
            </a:r>
            <a:r>
              <a:rPr lang="nl-NL" sz="1800" dirty="0"/>
              <a:t> </a:t>
            </a:r>
            <a:r>
              <a:rPr lang="nl-NL" sz="1800" dirty="0" err="1"/>
              <a:t>by</a:t>
            </a:r>
            <a:r>
              <a:rPr lang="nl-NL" sz="1800" dirty="0"/>
              <a:t> </a:t>
            </a:r>
            <a:r>
              <a:rPr lang="nl-NL" sz="1800" dirty="0" err="1"/>
              <a:t>teachers</a:t>
            </a:r>
            <a:endParaRPr lang="nl-NL" sz="1800" dirty="0"/>
          </a:p>
          <a:p>
            <a:pPr lvl="1"/>
            <a:endParaRPr lang="nl-NL" dirty="0"/>
          </a:p>
          <a:p>
            <a:endParaRPr lang="nl-NL" dirty="0"/>
          </a:p>
        </p:txBody>
      </p:sp>
      <p:sp>
        <p:nvSpPr>
          <p:cNvPr id="4" name="Tijdelijke aanduiding voor inhoud 3"/>
          <p:cNvSpPr>
            <a:spLocks noGrp="1"/>
          </p:cNvSpPr>
          <p:nvPr>
            <p:ph sz="half" idx="2"/>
          </p:nvPr>
        </p:nvSpPr>
        <p:spPr>
          <a:xfrm>
            <a:off x="7022213" y="1706348"/>
            <a:ext cx="4313864" cy="3777622"/>
          </a:xfrm>
        </p:spPr>
        <p:txBody>
          <a:bodyPr/>
          <a:lstStyle/>
          <a:p>
            <a:r>
              <a:rPr lang="nl-NL" dirty="0" err="1"/>
              <a:t>Don’ts</a:t>
            </a:r>
            <a:r>
              <a:rPr lang="nl-NL" dirty="0"/>
              <a:t> (or </a:t>
            </a:r>
            <a:r>
              <a:rPr lang="nl-NL" dirty="0" err="1"/>
              <a:t>only</a:t>
            </a:r>
            <a:r>
              <a:rPr lang="nl-NL" dirty="0"/>
              <a:t> a bit…)</a:t>
            </a:r>
          </a:p>
          <a:p>
            <a:pPr lvl="1"/>
            <a:r>
              <a:rPr lang="nl-NL" sz="1800" dirty="0"/>
              <a:t>Test </a:t>
            </a:r>
            <a:r>
              <a:rPr lang="nl-NL" sz="1800" dirty="0" err="1"/>
              <a:t>results</a:t>
            </a:r>
            <a:r>
              <a:rPr lang="nl-NL" sz="1800" dirty="0"/>
              <a:t> (scoring A’s)</a:t>
            </a:r>
          </a:p>
          <a:p>
            <a:pPr lvl="1"/>
            <a:r>
              <a:rPr lang="nl-NL" sz="1800" dirty="0"/>
              <a:t>Proper </a:t>
            </a:r>
            <a:r>
              <a:rPr lang="nl-NL" sz="1800" dirty="0" err="1"/>
              <a:t>written</a:t>
            </a:r>
            <a:r>
              <a:rPr lang="nl-NL" sz="1800" dirty="0"/>
              <a:t> </a:t>
            </a:r>
            <a:r>
              <a:rPr lang="nl-NL" sz="1800" dirty="0" err="1"/>
              <a:t>assignments</a:t>
            </a:r>
            <a:endParaRPr lang="nl-NL" sz="1800" dirty="0"/>
          </a:p>
          <a:p>
            <a:pPr lvl="1"/>
            <a:r>
              <a:rPr lang="nl-NL" sz="1800" dirty="0" err="1"/>
              <a:t>Positive</a:t>
            </a:r>
            <a:r>
              <a:rPr lang="nl-NL" sz="1800" dirty="0"/>
              <a:t> school attitude</a:t>
            </a:r>
          </a:p>
        </p:txBody>
      </p:sp>
      <p:pic>
        <p:nvPicPr>
          <p:cNvPr id="5" name="Afbeelding 4"/>
          <p:cNvPicPr>
            <a:picLocks noChangeAspect="1"/>
          </p:cNvPicPr>
          <p:nvPr/>
        </p:nvPicPr>
        <p:blipFill>
          <a:blip r:embed="rId2"/>
          <a:stretch>
            <a:fillRect/>
          </a:stretch>
        </p:blipFill>
        <p:spPr>
          <a:xfrm>
            <a:off x="4007922" y="4081401"/>
            <a:ext cx="7620000" cy="2400300"/>
          </a:xfrm>
          <a:prstGeom prst="rect">
            <a:avLst/>
          </a:prstGeom>
        </p:spPr>
      </p:pic>
    </p:spTree>
    <p:extLst>
      <p:ext uri="{BB962C8B-B14F-4D97-AF65-F5344CB8AC3E}">
        <p14:creationId xmlns:p14="http://schemas.microsoft.com/office/powerpoint/2010/main" val="157906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Identified</a:t>
            </a:r>
            <a:r>
              <a:rPr lang="nl-NL" dirty="0"/>
              <a:t> ; </a:t>
            </a:r>
            <a:r>
              <a:rPr lang="nl-NL" dirty="0" err="1"/>
              <a:t>and</a:t>
            </a:r>
            <a:r>
              <a:rPr lang="nl-NL" dirty="0"/>
              <a:t> </a:t>
            </a:r>
            <a:r>
              <a:rPr lang="nl-NL" dirty="0" err="1"/>
              <a:t>then</a:t>
            </a:r>
            <a:r>
              <a:rPr lang="nl-NL" dirty="0"/>
              <a:t>….</a:t>
            </a:r>
          </a:p>
        </p:txBody>
      </p:sp>
      <p:sp>
        <p:nvSpPr>
          <p:cNvPr id="3" name="Tijdelijke aanduiding voor inhoud 2"/>
          <p:cNvSpPr>
            <a:spLocks noGrp="1"/>
          </p:cNvSpPr>
          <p:nvPr>
            <p:ph idx="1"/>
          </p:nvPr>
        </p:nvSpPr>
        <p:spPr>
          <a:xfrm>
            <a:off x="1981902" y="1264555"/>
            <a:ext cx="8915400" cy="3777622"/>
          </a:xfrm>
        </p:spPr>
        <p:txBody>
          <a:bodyPr/>
          <a:lstStyle/>
          <a:p>
            <a:r>
              <a:rPr lang="nl-NL" dirty="0" err="1"/>
              <a:t>Aknowledgement</a:t>
            </a:r>
            <a:endParaRPr lang="nl-NL" dirty="0"/>
          </a:p>
          <a:p>
            <a:pPr lvl="1"/>
            <a:r>
              <a:rPr lang="nl-NL" sz="1800" dirty="0"/>
              <a:t>Name </a:t>
            </a:r>
            <a:r>
              <a:rPr lang="nl-NL" sz="1800" dirty="0" err="1"/>
              <a:t>and</a:t>
            </a:r>
            <a:r>
              <a:rPr lang="nl-NL" sz="1800" dirty="0"/>
              <a:t> talk </a:t>
            </a:r>
            <a:r>
              <a:rPr lang="nl-NL" sz="1800" dirty="0" err="1"/>
              <a:t>about</a:t>
            </a:r>
            <a:r>
              <a:rPr lang="nl-NL" sz="1800" dirty="0"/>
              <a:t> </a:t>
            </a:r>
            <a:r>
              <a:rPr lang="nl-NL" sz="1800" dirty="0" err="1"/>
              <a:t>what</a:t>
            </a:r>
            <a:r>
              <a:rPr lang="nl-NL" sz="1800" dirty="0"/>
              <a:t>  </a:t>
            </a:r>
            <a:r>
              <a:rPr lang="nl-NL" sz="1800" dirty="0" err="1"/>
              <a:t>being</a:t>
            </a:r>
            <a:r>
              <a:rPr lang="nl-NL" sz="1800" dirty="0"/>
              <a:t> </a:t>
            </a:r>
            <a:r>
              <a:rPr lang="nl-NL" sz="1800" dirty="0" err="1"/>
              <a:t>gifted</a:t>
            </a:r>
            <a:r>
              <a:rPr lang="nl-NL" sz="1800" dirty="0"/>
              <a:t> means</a:t>
            </a:r>
          </a:p>
          <a:p>
            <a:pPr lvl="1"/>
            <a:endParaRPr lang="nl-NL" sz="1800" dirty="0"/>
          </a:p>
          <a:p>
            <a:r>
              <a:rPr lang="nl-NL" dirty="0" err="1"/>
              <a:t>Suitable</a:t>
            </a:r>
            <a:r>
              <a:rPr lang="nl-NL" dirty="0"/>
              <a:t> </a:t>
            </a:r>
            <a:r>
              <a:rPr lang="nl-NL" dirty="0" err="1"/>
              <a:t>education</a:t>
            </a:r>
            <a:endParaRPr lang="nl-NL" dirty="0"/>
          </a:p>
          <a:p>
            <a:pPr lvl="1"/>
            <a:r>
              <a:rPr lang="nl-NL" sz="1800" dirty="0" err="1"/>
              <a:t>Cognitive</a:t>
            </a:r>
            <a:r>
              <a:rPr lang="nl-NL" sz="1800" dirty="0"/>
              <a:t> </a:t>
            </a:r>
            <a:r>
              <a:rPr lang="nl-NL" sz="1800" dirty="0" err="1"/>
              <a:t>challenging</a:t>
            </a:r>
            <a:r>
              <a:rPr lang="nl-NL" sz="1800" dirty="0"/>
              <a:t>, </a:t>
            </a:r>
            <a:r>
              <a:rPr lang="nl-NL" sz="1800" dirty="0" err="1"/>
              <a:t>learn</a:t>
            </a:r>
            <a:r>
              <a:rPr lang="nl-NL" sz="1800" dirty="0"/>
              <a:t> </a:t>
            </a:r>
            <a:r>
              <a:rPr lang="nl-NL" sz="1800" dirty="0" err="1"/>
              <a:t>to</a:t>
            </a:r>
            <a:r>
              <a:rPr lang="nl-NL" sz="1800" dirty="0"/>
              <a:t> </a:t>
            </a:r>
            <a:r>
              <a:rPr lang="en-US" sz="1800" dirty="0"/>
              <a:t>go off the beaten track</a:t>
            </a:r>
          </a:p>
          <a:p>
            <a:pPr lvl="1"/>
            <a:r>
              <a:rPr lang="nl-NL" sz="1800" dirty="0"/>
              <a:t>Meeting </a:t>
            </a:r>
            <a:r>
              <a:rPr lang="nl-NL" sz="1800" dirty="0" err="1"/>
              <a:t>peers</a:t>
            </a:r>
            <a:endParaRPr lang="nl-NL" sz="1800" dirty="0"/>
          </a:p>
          <a:p>
            <a:pPr lvl="1"/>
            <a:r>
              <a:rPr lang="nl-NL" sz="1800" dirty="0"/>
              <a:t>Using experts</a:t>
            </a:r>
          </a:p>
          <a:p>
            <a:pPr lvl="1"/>
            <a:r>
              <a:rPr lang="nl-NL" sz="1800" dirty="0"/>
              <a:t>Top Down </a:t>
            </a:r>
            <a:r>
              <a:rPr lang="nl-NL" sz="1800" dirty="0" err="1"/>
              <a:t>instruction</a:t>
            </a:r>
            <a:endParaRPr lang="nl-NL" sz="1800" dirty="0"/>
          </a:p>
          <a:p>
            <a:pPr marL="457200" lvl="1" indent="0">
              <a:buNone/>
            </a:pPr>
            <a:endParaRPr lang="nl-NL" dirty="0"/>
          </a:p>
          <a:p>
            <a:pPr lvl="1"/>
            <a:endParaRPr lang="nl-NL" dirty="0"/>
          </a:p>
        </p:txBody>
      </p:sp>
      <p:pic>
        <p:nvPicPr>
          <p:cNvPr id="5" name="Afbeelding 4"/>
          <p:cNvPicPr>
            <a:picLocks noChangeAspect="1"/>
          </p:cNvPicPr>
          <p:nvPr/>
        </p:nvPicPr>
        <p:blipFill rotWithShape="1">
          <a:blip r:embed="rId2"/>
          <a:srcRect t="12066"/>
          <a:stretch/>
        </p:blipFill>
        <p:spPr>
          <a:xfrm>
            <a:off x="6746318" y="3263561"/>
            <a:ext cx="4972050" cy="3241407"/>
          </a:xfrm>
          <a:prstGeom prst="rect">
            <a:avLst/>
          </a:prstGeom>
        </p:spPr>
      </p:pic>
    </p:spTree>
    <p:extLst>
      <p:ext uri="{BB962C8B-B14F-4D97-AF65-F5344CB8AC3E}">
        <p14:creationId xmlns:p14="http://schemas.microsoft.com/office/powerpoint/2010/main" val="1479352958"/>
      </p:ext>
    </p:extLst>
  </p:cSld>
  <p:clrMapOvr>
    <a:masterClrMapping/>
  </p:clrMapOvr>
</p:sld>
</file>

<file path=ppt/theme/theme1.xml><?xml version="1.0" encoding="utf-8"?>
<a:theme xmlns:a="http://schemas.openxmlformats.org/drawingml/2006/main" name="Sliert">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8078</TotalTime>
  <Words>599</Words>
  <Application>Microsoft Office PowerPoint</Application>
  <PresentationFormat>Breedbeeld</PresentationFormat>
  <Paragraphs>90</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Century Gothic</vt:lpstr>
      <vt:lpstr>Wingdings 3</vt:lpstr>
      <vt:lpstr>Sliert</vt:lpstr>
      <vt:lpstr>   The power of parents in entering primary school levels     Education for  (gifted) children at “het talent”</vt:lpstr>
      <vt:lpstr>Determine the starting level…</vt:lpstr>
      <vt:lpstr>Entry characteristic questionnaire</vt:lpstr>
      <vt:lpstr>The school “het talent”</vt:lpstr>
      <vt:lpstr>The Pedagogical - didactic kernel structure</vt:lpstr>
      <vt:lpstr>Portfolio, evaluation</vt:lpstr>
      <vt:lpstr>The first step</vt:lpstr>
      <vt:lpstr>Identification of gifted children in our school</vt:lpstr>
      <vt:lpstr>Identified ; and then….</vt:lpstr>
      <vt:lpstr>Full-time, pull-out or regular unit?</vt:lpstr>
      <vt:lpstr>teaching in fulltime gifted education</vt:lpstr>
      <vt:lpstr>Cognitive challenge</vt:lpstr>
      <vt:lpstr>Get a grip on yourself</vt:lpstr>
      <vt:lpstr>Portfolio pull-out class</vt:lpstr>
      <vt:lpstr> Children have equal chances if they have unequal education</vt:lpstr>
      <vt:lpstr>Want to know more? Email me, or look at one of these articles or websites…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Onderwijs aan hoogbegaafde kinderen op Het Talent</dc:title>
  <dc:creator>Moniek Minkhorst</dc:creator>
  <cp:lastModifiedBy>Nynke Veldman</cp:lastModifiedBy>
  <cp:revision>62</cp:revision>
  <cp:lastPrinted>2019-07-17T19:06:00Z</cp:lastPrinted>
  <dcterms:created xsi:type="dcterms:W3CDTF">2017-11-03T14:05:48Z</dcterms:created>
  <dcterms:modified xsi:type="dcterms:W3CDTF">2019-07-31T15:13:56Z</dcterms:modified>
</cp:coreProperties>
</file>