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5143500" type="screen16x9"/>
  <p:notesSz cx="6858000" cy="9144000"/>
  <p:embeddedFontLs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Bree Serif" panose="020B0604020202020204" charset="0"/>
      <p:regular r:id="rId39"/>
    </p:embeddedFont>
    <p:embeddedFont>
      <p:font typeface="Inconsolata" panose="020B0604020202020204" charset="0"/>
      <p:regular r:id="rId40"/>
      <p:bold r:id="rId41"/>
    </p:embeddedFont>
    <p:embeddedFont>
      <p:font typeface="Roboto Slab" panose="020B0604020202020204" charset="0"/>
      <p:regular r:id="rId42"/>
      <p:bold r:id="rId43"/>
    </p:embeddedFont>
    <p:embeddedFont>
      <p:font typeface="Questrial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40a48e6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40a48e6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a69441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da69441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d2fd0396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d2fd0396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2fd0396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d2fd0396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2fd0396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d2fd0396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d99bed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d99bed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d2fd0396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d2fd0396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d2fd0396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d2fd0396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d2fd039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d2fd039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2fd0396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d2fd0396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e8a8cc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e8a8cc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According to the U.S. Department of Education is any student whose home language is not English and whose English language proficiency is considered limited. </a:t>
            </a:r>
            <a:endParaRPr sz="1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Bilingual Education Act defines an English Language Learner or Limited English Proficient student as fitting any of the following criteria:</a:t>
            </a:r>
            <a:endParaRPr sz="1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6baa2c1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d6baa2c1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d2fd0396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d2fd0396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caab43e6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caab43e6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caab43e6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caab43e6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fd9bfac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fd9bfac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aab43e6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caab43e6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b2a06eb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b2a06eb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fe8a8cc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fe8a8cc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e8a8cc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e8a8cc6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fe8a8cc6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fe8a8cc6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fe8a8cc6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fe8a8cc6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fe8a8cc6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fe8a8cc6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cc7e11a1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cc7e11a1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e8a8cc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e8a8cc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6baa2c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6baa2c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US Civil Rights Data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040a48e6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040a48e6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solidFill>
          <a:srgbClr val="432E6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7845352" y="1685552"/>
            <a:ext cx="1559612" cy="155961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229200" y="3014525"/>
            <a:ext cx="1226592" cy="1226592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96172" y="1378560"/>
            <a:ext cx="1424722" cy="142472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l" t="t" r="r" b="b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specialed/GT/Pages/Gifted-and-Talented-Resource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Bilingual-Planet-And-The-Learning-Pati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hyperlink" Target="http://www.giftedguru.com/epic-teacher-resource-list/" TargetMode="Externa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anva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u.edu/gifted/rap/responselessons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yrdseed.com/?s=differentiator" TargetMode="External"/><Relationship Id="rId4" Type="http://schemas.openxmlformats.org/officeDocument/2006/relationships/hyperlink" Target="https://www.nagc.org/blog/culturally-responsive-equity-based-bill-rights-gifted-students-col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tools.com/tool/google-translate-text-translator" TargetMode="External"/><Relationship Id="rId5" Type="http://schemas.openxmlformats.org/officeDocument/2006/relationships/hyperlink" Target="https://www.google.com/inputtools/try/" TargetMode="External"/><Relationship Id="rId4" Type="http://schemas.openxmlformats.org/officeDocument/2006/relationships/hyperlink" Target="https://translate.google.com/toolkit/list?hl=en#translations/activ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Aqt05UJIbI32wFpBwNp8-UaqcB4WYww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presentation/d/1t6LsiQMhm9AosHO3rIo8KxH4S0qDMIHVMDWNdZRwnKM/edit#slide=id.g3e62b14f73_1_41" TargetMode="External"/><Relationship Id="rId4" Type="http://schemas.openxmlformats.org/officeDocument/2006/relationships/hyperlink" Target="https://drive.google.com/file/d/19u7MnQ9z8q-gbpe4fOthDA6UTxeplfiZ/view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ynch@glasgow.kyschools.u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ellkentucky.org/result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cr/index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2.ed.gov/rschstat/catalog/student-demographic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11baBYS8_J3knCuvRPQnksQR8aB-e7LoMYP2j97LkQ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/>
        </p:nvSpPr>
        <p:spPr>
          <a:xfrm>
            <a:off x="6392250" y="4122175"/>
            <a:ext cx="25320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World Conference 2019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Nashville, TN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3476700" y="1487550"/>
            <a:ext cx="2190600" cy="24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Gifted &amp; Talented English Language Learners</a:t>
            </a:r>
            <a:endParaRPr sz="3000"/>
          </a:p>
        </p:txBody>
      </p:sp>
      <p:sp>
        <p:nvSpPr>
          <p:cNvPr id="86" name="Google Shape;86;p14"/>
          <p:cNvSpPr txBox="1"/>
          <p:nvPr/>
        </p:nvSpPr>
        <p:spPr>
          <a:xfrm>
            <a:off x="3500550" y="954700"/>
            <a:ext cx="2064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Educator Perceptions of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our Gifted ELL’s We Need To:  </a:t>
            </a:r>
            <a:endParaRPr sz="3000"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88450" y="1110100"/>
            <a:ext cx="8214900" cy="3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 Look at abilities other than language as a way to identify a student for GT. 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Example: Using the non-verbal section of a general intelligence test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CogAT and NNAT tests are good for identifying GT/ELL students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Teachers need to look at the local norms to identify students from the ELL population.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Link:  </a:t>
            </a:r>
            <a:r>
              <a:rPr lang="en" sz="24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KDE Guide for Using Local Norms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3375" y="232150"/>
            <a:ext cx="910676" cy="107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75" y="703075"/>
            <a:ext cx="2182076" cy="21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3796575" y="1228525"/>
            <a:ext cx="4825200" cy="3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Tools to use with our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English Language Learners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857"/>
            <a:ext cx="9144000" cy="40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00" y="359600"/>
            <a:ext cx="7936008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27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body" idx="4294967295"/>
          </p:nvPr>
        </p:nvSpPr>
        <p:spPr>
          <a:xfrm>
            <a:off x="387900" y="1489824"/>
            <a:ext cx="54801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https://www.teacherspayteachers.com/Store/Bilingual-Planet-And-The-Learning-Patio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050" y="304800"/>
            <a:ext cx="1312625" cy="11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3805875" y="2492125"/>
            <a:ext cx="26433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http://www.giftedguru.com/epic-teacher-resource-list/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6075" y="908800"/>
            <a:ext cx="2390025" cy="358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700" y="884875"/>
            <a:ext cx="6334125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1243325" y="259025"/>
            <a:ext cx="6475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Google Read-Write Extension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75" y="152400"/>
            <a:ext cx="68146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25" y="392538"/>
            <a:ext cx="7986118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76" y="396625"/>
            <a:ext cx="7511399" cy="449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244925" y="1025650"/>
            <a:ext cx="8603400" cy="3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Not born in the United States and whose heritage language is not English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Of American Indian or Alaskan heritage and who comes from an environment where the dominant language is not English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 migratory person whose heritage language is not English 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A person who has difficulty speaking, reading, writing, or understanding English, which denies him/her the opportunity to learn effectively in classes where instruction is in English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476263" y="683139"/>
            <a:ext cx="8191482" cy="4460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What is an English Language Learner?</a:t>
            </a:r>
          </a:p>
        </p:txBody>
      </p:sp>
      <p:sp>
        <p:nvSpPr>
          <p:cNvPr id="120" name="Google Shape;120;p17"/>
          <p:cNvSpPr txBox="1"/>
          <p:nvPr/>
        </p:nvSpPr>
        <p:spPr>
          <a:xfrm>
            <a:off x="1154500" y="2356775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05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925" y="152400"/>
            <a:ext cx="5781674" cy="385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76425"/>
            <a:ext cx="24003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125" y="3132943"/>
            <a:ext cx="2359901" cy="11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904200"/>
            <a:ext cx="5029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2212825" y="273825"/>
            <a:ext cx="438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Make Beautiful Media with Canva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Classroom Ideas</a:t>
            </a:r>
            <a:endParaRPr sz="3000" b="1"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710475" y="1147800"/>
            <a:ext cx="7785600" cy="3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Response Lessons-Link:  </a:t>
            </a:r>
            <a:r>
              <a:rPr lang="en" sz="18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https://www.wku.edu/gifted/rap/responselessons.php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Lessons that help teachers identify gifted behaviors in students for grades K-3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Removing barriers that may be caused by the language difference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estrial"/>
              <a:buChar char="○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Pictures, body language, other non-verbal communication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NAGC culturally responsive curriculum-Link: 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estrial"/>
              <a:buChar char="○"/>
            </a:pPr>
            <a:r>
              <a:rPr lang="en" sz="18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https://www.nagc.org/blog/culturally-responsive-equity-based-bill-rights-gifted-students-color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Differentiating can level the playing field when working with or assessing ELL students-Link: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estrial"/>
              <a:buChar char="○"/>
            </a:pPr>
            <a:r>
              <a:rPr lang="en" sz="18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https://www.byrdseed.com/?s=differentiator</a:t>
            </a:r>
            <a:endParaRPr sz="1800" u="sng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u="sng"/>
          </a:p>
        </p:txBody>
      </p:sp>
      <p:sp>
        <p:nvSpPr>
          <p:cNvPr id="259" name="Google Shape;25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Google Tools for ELL Students</a:t>
            </a:r>
            <a:endParaRPr b="1"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Google Translate</a:t>
            </a:r>
            <a:endParaRPr sz="3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Google Translate Toolkit</a:t>
            </a:r>
            <a:endParaRPr sz="3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Google Input Tools</a:t>
            </a:r>
            <a:endParaRPr sz="3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Google Translate Text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More Links to English Learner Resources</a:t>
            </a:r>
            <a:endParaRPr sz="2400" b="1"/>
          </a:p>
        </p:txBody>
      </p:sp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hlinkClick r:id="rId3"/>
              </a:rPr>
              <a:t>Multi Language Translation Tool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Digital Graphic Organizers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rgbClr val="FFFFFF"/>
                </a:solidFill>
                <a:hlinkClick r:id="rId5"/>
              </a:rPr>
              <a:t>More Tools to Support ELL Students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697650" y="1555925"/>
            <a:ext cx="77487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With student population becoming more diverse, an increased awareness and understanding is needed to maximize the school experience for gifted and talented, English language learners.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It is my hope that the topics and tools described in this presentation can assist you in maximizing the educational experiences of  GT/ELL students!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1041400" y="274175"/>
            <a:ext cx="6856975" cy="9599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Conclusion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michelle.lynch@glasgow.kyschools.us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291" name="Google Shape;29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92" name="Google Shape;292;p42"/>
          <p:cNvSpPr txBox="1"/>
          <p:nvPr/>
        </p:nvSpPr>
        <p:spPr>
          <a:xfrm>
            <a:off x="430125" y="1487500"/>
            <a:ext cx="84231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Allen, Jennifer K. (2017). Exploring the Role Teacher Perceptions Play in the Underrepresentation of Culturally and Linguistically Diverse Students in Gifted Programming.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Gifted Child Today, 40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(2), 77-86.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Baldwin, A. Y. (2005). Identification Concerns and Promises for Gifted Students of Diverse Populations.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Theory Into Practice,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44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(2), 105-114.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Briggs, Christine J., Reis, Sally M., &amp; Sullivan, Erin E. (2008). A National View of Promising Programs and Practices for Culturally, Linguistically, and Ethnically Diverse Gifted and Talented Students.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Gifted Child Quarterly,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52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(2), 131-145.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Castellano, J. (2005). English Language Learners and Gifted Education. </a:t>
            </a:r>
            <a:r>
              <a:rPr lang="en" sz="1100" i="1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TEMPO,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XXV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(1), 4-18.</a:t>
            </a:r>
            <a:endParaRPr sz="1100" u="sng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 Wet, Catharina F., &amp; Gubbins, E. Jean. (2011). Teachers' Beliefs about Culturally, Linguistically, and Economically Diverse Gifted Students: A Quantitative Study.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Roeper Review,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33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(2), 97-108.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Esquierdo, J. J., &amp; Arreguin-Anderson, M. (2012). The "Invisible" Gifted and Talented Bilingual Students: A Current Report on Enrollment in GT Programs.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 35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(1), 35-47.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Ford, Donna Y., Grantham, Tarek C., &amp; Whiting, Gilman W. (2008). Culturally and Linguistically Diverse Students in Gifted Education: Recruitment and Retention Issues.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Exceptional Children,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74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(3), 289-306.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298" name="Google Shape;29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99" name="Google Shape;299;p43"/>
          <p:cNvSpPr txBox="1"/>
          <p:nvPr/>
        </p:nvSpPr>
        <p:spPr>
          <a:xfrm>
            <a:off x="430125" y="1487500"/>
            <a:ext cx="8423100" cy="2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Harris, B., Rapp, K. E., Martínez, R. S., &amp; Plucker, J. A. (2007). Identifying English Language Learners for Gifted and Talented Programs: Current Practices and Recommendations for Improvement.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Roeper Review,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(5), 26-29.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Harris, B., Plucker, J. A., Rapp, K. E., &amp; Martínez, R. S. (2009). Identifying Gifted and Talented English Language Learners: A Case Study.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32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(3), 368-393.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Latz, A. O., &amp; Adams, C. M. (2011). Critical Differentiation and the Twice Oppressed: Social Class and Giftedness.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34(5), 773-789.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Lohman, D. F. (2005). An Aptitude Perspective on Talent: Implications for Identification of Academically Gifted Minority Students.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(3-4), 333-360.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Lyster, M. E., &amp; Niieksela, C. (2017). Enhancing Gifted Education for underrepresented Students: Promising Recruitment and Programming Strategies.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40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(1), 79-95.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305" name="Google Shape;30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430125" y="1332413"/>
            <a:ext cx="8423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McBee, M. T. (winter 2006). A Descriptive Analysis of Referral Sources for Gifted Identification Screening by Race and Socioeconomic Status.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The Journal of Secondary Gifted Education,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XVII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(2), 103-111.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Neumeister, K. L., Adams, C. M., Pierce, R. L., Cassady, J. C., &amp; Dixon, F. A. (2007). Fourth-Grade Teachers Perceptions of Giftedness: Implications for Identifying and Serving Diverse Gifted Students.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30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(4), 479-499.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Pendarvis, E. (2009). Eligibility of Historically Underrepresented Students Referred for Gifted Education in a Rural School District: A Case Study.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 32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(4), 495-514.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Pereira, N., &amp; Gentry, M. (2013). A Qualitative Inquiry into the Experiences of High-Potential Hispanic English Language Learners in Midwestern Schools.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of Advanced Academics, 24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(3), 164-194.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Pereira, N., &amp; De Oliveira, L. (2015). Meeting the Linguistic Needs of High-Potential English Language Learners.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TEACHING Exceptional Children,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47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(4), 208-215.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643875" y="1336400"/>
            <a:ext cx="8259300" cy="3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Questrial"/>
              <a:buChar char="●"/>
            </a:pPr>
            <a:r>
              <a:rPr lang="en" sz="2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English Language Learner (ELL) students enrolled in public schools have grown at an exponential rate, due to this, student population is becoming more diverse every year.</a:t>
            </a:r>
            <a:endParaRPr sz="2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Questrial"/>
              <a:buChar char="●"/>
            </a:pPr>
            <a:r>
              <a:rPr lang="en" sz="2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The Gifted English Language Learner (GT/ELL) student is often overlooked.</a:t>
            </a:r>
            <a:endParaRPr sz="2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Questrial"/>
              <a:buChar char="●"/>
            </a:pPr>
            <a:r>
              <a:rPr lang="en" sz="2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Lack of awareness coupled with little to no professional development being offered on this topic is an issue. </a:t>
            </a:r>
            <a:endParaRPr sz="2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Questrial"/>
              <a:buChar char="●"/>
            </a:pPr>
            <a:r>
              <a:rPr lang="en" sz="22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GT/ELL students go unnoticed, educators have expressed they have possibly missed someone due to language barrier.</a:t>
            </a:r>
            <a:endParaRPr sz="22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76275" y="488156"/>
            <a:ext cx="8191450" cy="631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Why is this topic important?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312" name="Google Shape;31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13" name="Google Shape;313;p45"/>
          <p:cNvSpPr txBox="1"/>
          <p:nvPr/>
        </p:nvSpPr>
        <p:spPr>
          <a:xfrm>
            <a:off x="430125" y="1332413"/>
            <a:ext cx="8423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Peters, S. J., &amp; Engerrand, K. G. (2016). Equity and Excellence.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Gifted Child Quarterly,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60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(3), 159-171.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Reeves, J. R. (2006). Secondary Teacher Attitudes toward Including English-Language Learners in Mainstream Classrooms.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The Journal of Educational Research, 99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(3), 131-142.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Siegle, D., Gubbins, E., O’Rourke, P., Langley, S., Mun, R., Luria, S., . . . Plucker, J. (2016). Barriers to Underserved Students’ Participation in Gifted Programs and Possible Solutions.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39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(2), 103-131.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Sisk, D. A. (2005). Identifying and Developing Giftedness in Culturally and Linguistically Diverse Students: Promising Practices for Teachers and Administrators. </a:t>
            </a:r>
            <a:r>
              <a:rPr lang="en" sz="1100" i="1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TEMPO,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XXV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(1), 9-13.</a:t>
            </a:r>
            <a:endParaRPr sz="1100" u="sng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Sparks, S. D., &amp; Harwin, A. (2017).  Too Few ELL Students Land in Gifted Classes. 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Education Week, 36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(36), 1.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Stormont, M., Stebbins, M. S., &amp; Holliday, G. (2001). Characteristics and educational support needs of underrepresented gifted adolescents.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Psychology in the Schools,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38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(5), 413-423. 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TELL Kentucky (Teaching, Empowering, Leading and Learning) Survey Results 2017. (n.d.). Retrieved July 16, 2017, from 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https://tellkentucky.org/results</a:t>
            </a:r>
            <a:endParaRPr sz="1100" u="sng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319" name="Google Shape;31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20" name="Google Shape;320;p46"/>
          <p:cNvSpPr txBox="1"/>
          <p:nvPr/>
        </p:nvSpPr>
        <p:spPr>
          <a:xfrm>
            <a:off x="430125" y="1332413"/>
            <a:ext cx="8423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Tomlinson, C., Brighton, C., Hertberg, H., Callahan, C., Moon, T., Brimijoin, K., . . . Reynolds, T. (2003). Differentiating Instruction in Response to Student Readiness, Interest, and Learning Profile in Academically Diverse Classrooms: A Review of Literature.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Journal for the Education of the Gifted,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(2-3), 119-145.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Uresti, R., Goertz, J., &amp; Bernal, E. M. (2002). Maximizing Achievement for Potentially Gifted and Talented and Regular Minority Students in a Primary Classroom. </a:t>
            </a:r>
            <a:r>
              <a:rPr lang="en" sz="1100" i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Roeper Review, 25</a:t>
            </a: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(1), 27.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U.S. Department of Education Civil Rights (n.d.) Retrieved July 28, 2017, from 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https://www2.ed.gov/about/offices/list/ocr/index.html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U.S. Department of Education Report Student Demographics (n.d.) Retrieved July 28, 2017, from </a:t>
            </a:r>
            <a:r>
              <a:rPr lang="en" sz="11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https://www2.ed.gov/rschstat/catalog/student-demographics.html</a:t>
            </a: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550" y="1232825"/>
            <a:ext cx="3383875" cy="3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89850" y="1144125"/>
            <a:ext cx="8174400" cy="3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Gifted and talented English Language Learners are unique and challenging students. Like all gifted and talented students, they are curious, creative, observant, and sensitive. 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Research has described gifted English Language Learners as having varying degrees of the following characteristics: 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-acquires a second language rapidly  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-shows high ability in mathematics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 	-displays a mature sense of diverse cultures and languages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-code switches easily (thinks in both languages)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-demonstrations an advanced awareness of American expressions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-translators at an advanced level (oral)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-navigates appropriate behaviors  successfully within both cultures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852000" y="249475"/>
            <a:ext cx="7812245" cy="894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950" y="615737"/>
            <a:ext cx="5868050" cy="3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207225" y="1361725"/>
            <a:ext cx="87255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11% of educators have had professional development in teaching either GT~OR~ ELL students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0% have done PD on both combined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 contrast, 67% of educators have had professional development in their content area (Math, LA, Science, etc..)</a:t>
            </a: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There is not a clear understanding of how giftedness manifests in ELL students.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Questrial"/>
              <a:buChar char="○"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opportunity is needed for professional development in both ELL ~AND~ GT together.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279425" y="1324725"/>
            <a:ext cx="14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76375" y="611975"/>
            <a:ext cx="8191239" cy="6552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Professional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body" idx="4294967295"/>
          </p:nvPr>
        </p:nvSpPr>
        <p:spPr>
          <a:xfrm>
            <a:off x="407050" y="1171863"/>
            <a:ext cx="8251800" cy="3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There are 3,102,890 non-ELL students enrolled in GT programs, which is 4.4% of the student population (excluding ELL).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There are 86,867 ELL students enrolled in GT programs, which is 1.2% of the ELL population.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estrial"/>
              <a:buChar char="●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Assuming 4.4% of the population should be identified GT, it appears there is a gap of approximately 318,000 ELL students that are not getting identified.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latin typeface="Questrial"/>
                <a:ea typeface="Questrial"/>
                <a:cs typeface="Questrial"/>
                <a:sym typeface="Questrial"/>
              </a:rPr>
              <a:t>Source: U.S.Civil Rights Data</a:t>
            </a:r>
            <a:endParaRPr sz="8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869663" y="232598"/>
            <a:ext cx="7326569" cy="905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AA84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Identification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This means….</a:t>
            </a:r>
            <a:endParaRPr sz="3000" b="1"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784475" y="1218000"/>
            <a:ext cx="7955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●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For increased equity in identification it is suggested that we use multiple measures for identification such as: 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○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Local Norms-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Students are compared against other students from their local educational setting, as opposed to a nationally-normed group, using some sort of assessment that is universally given to an entire grade level.</a:t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○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Checklists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Common characteristics of gifted individuals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Char char="■"/>
            </a:pPr>
            <a:r>
              <a:rPr lang="en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GT Jotdowns for all areas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Multiple measures 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Multiple Measures Can Include..</a:t>
            </a:r>
            <a:endParaRPr sz="3000" b="1"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784475" y="1084775"/>
            <a:ext cx="7955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○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Jotdowns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GT characteristics recorded during observation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○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Ongoing Screening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Continuous screening throughout the year to accommodate migrant students and look for accelerated learning.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Questrial"/>
              <a:buChar char="○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Alternative Assessments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Testing in other languages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Questrial"/>
              <a:buChar char="■"/>
            </a:pPr>
            <a:r>
              <a:rPr lang="en" sz="2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Use of accomodations (prompts, cues, paraphrasing)</a:t>
            </a: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Classroom teachers are the first step in identification.</a:t>
            </a: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On-screen Show (16:9)</PresentationFormat>
  <Paragraphs>176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Roboto</vt:lpstr>
      <vt:lpstr>Bree Serif</vt:lpstr>
      <vt:lpstr>Inconsolata</vt:lpstr>
      <vt:lpstr>Roboto Slab</vt:lpstr>
      <vt:lpstr>Arial</vt:lpstr>
      <vt:lpstr>Questrial</vt:lpstr>
      <vt:lpstr>Marina</vt:lpstr>
      <vt:lpstr>Gifted &amp; Talented English Language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means….</vt:lpstr>
      <vt:lpstr>Multiple Measures Can Include..</vt:lpstr>
      <vt:lpstr>To Find our Gifted ELL’s We Need To: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Ideas</vt:lpstr>
      <vt:lpstr>Google Tools for ELL Students</vt:lpstr>
      <vt:lpstr>More Links to English Learner Resources</vt:lpstr>
      <vt:lpstr>PowerPoint Presentation</vt:lpstr>
      <vt:lpstr>Thank you! michelle.lynch@glasgow.kyschools.us</vt:lpstr>
      <vt:lpstr>References</vt:lpstr>
      <vt:lpstr>References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&amp; Talented English Language Learners</dc:title>
  <dc:creator>Lynch, Michelle</dc:creator>
  <cp:lastModifiedBy>Lynch, Michelle</cp:lastModifiedBy>
  <cp:revision>2</cp:revision>
  <dcterms:modified xsi:type="dcterms:W3CDTF">2019-10-23T17:59:32Z</dcterms:modified>
</cp:coreProperties>
</file>