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64" r:id="rId1"/>
  </p:sldMasterIdLst>
  <p:notesMasterIdLst>
    <p:notesMasterId r:id="rId25"/>
  </p:notesMasterIdLst>
  <p:handoutMasterIdLst>
    <p:handoutMasterId r:id="rId26"/>
  </p:handoutMasterIdLst>
  <p:sldIdLst>
    <p:sldId id="256" r:id="rId2"/>
    <p:sldId id="270" r:id="rId3"/>
    <p:sldId id="265" r:id="rId4"/>
    <p:sldId id="269" r:id="rId5"/>
    <p:sldId id="260" r:id="rId6"/>
    <p:sldId id="263" r:id="rId7"/>
    <p:sldId id="262" r:id="rId8"/>
    <p:sldId id="261" r:id="rId9"/>
    <p:sldId id="271" r:id="rId10"/>
    <p:sldId id="272" r:id="rId11"/>
    <p:sldId id="273" r:id="rId12"/>
    <p:sldId id="274" r:id="rId13"/>
    <p:sldId id="278" r:id="rId14"/>
    <p:sldId id="275" r:id="rId15"/>
    <p:sldId id="276" r:id="rId16"/>
    <p:sldId id="277" r:id="rId17"/>
    <p:sldId id="264" r:id="rId18"/>
    <p:sldId id="266" r:id="rId19"/>
    <p:sldId id="267" r:id="rId20"/>
    <p:sldId id="292" r:id="rId21"/>
    <p:sldId id="287" r:id="rId22"/>
    <p:sldId id="289" r:id="rId23"/>
    <p:sldId id="288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AC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278" autoAdjust="0"/>
  </p:normalViewPr>
  <p:slideViewPr>
    <p:cSldViewPr snapToGrid="0" snapToObjects="1">
      <p:cViewPr>
        <p:scale>
          <a:sx n="91" d="100"/>
          <a:sy n="91" d="100"/>
        </p:scale>
        <p:origin x="400" y="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86E10EB-99EC-9344-94D3-728A6D182A1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011C64-58ED-974B-960D-EBA0289E73B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ED6A4-D286-3840-8A4D-CBA6AC2CA089}" type="datetimeFigureOut">
              <a:rPr lang="en-US" smtClean="0"/>
              <a:t>7/21/19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EB0B33-178D-744D-8B36-172C103CB8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CEF972-9724-2B42-ACA6-F61F9B98629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7B226F-26A5-154C-BC0A-0A97F39E2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744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42A87-E2BF-B54D-800C-B0B663E65462}" type="datetimeFigureOut">
              <a:rPr lang="en-US" smtClean="0"/>
              <a:pPr/>
              <a:t>7/21/19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76B697-81F5-3048-95F8-33BCE0FE23B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http://dailyinfographic.com/getting-around-infographic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6B697-81F5-3048-95F8-33BCE0FE23B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CF2F0-1CF0-A545-B407-76BA42A6F641}" type="datetimeFigureOut">
              <a:rPr lang="en-US" smtClean="0"/>
              <a:pPr/>
              <a:t>7/21/19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C56213-B4C4-4C5C-8EAE-01416D175C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CF2F0-1CF0-A545-B407-76BA42A6F641}" type="datetimeFigureOut">
              <a:rPr lang="en-US" smtClean="0"/>
              <a:pPr/>
              <a:t>7/21/19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E5279-B7CC-8642-AEA3-1CA1A6E30D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CF2F0-1CF0-A545-B407-76BA42A6F641}" type="datetimeFigureOut">
              <a:rPr lang="en-US" smtClean="0"/>
              <a:pPr/>
              <a:t>7/21/19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E5279-B7CC-8642-AEA3-1CA1A6E30D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92CF2F0-1CF0-A545-B407-76BA42A6F641}" type="datetimeFigureOut">
              <a:rPr lang="en-US" smtClean="0"/>
              <a:pPr/>
              <a:t>7/21/19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2AE5279-B7CC-8642-AEA3-1CA1A6E30D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CF2F0-1CF0-A545-B407-76BA42A6F641}" type="datetimeFigureOut">
              <a:rPr lang="en-US" smtClean="0"/>
              <a:pPr/>
              <a:t>7/21/19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E5279-B7CC-8642-AEA3-1CA1A6E30D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CF2F0-1CF0-A545-B407-76BA42A6F641}" type="datetimeFigureOut">
              <a:rPr lang="en-US" smtClean="0"/>
              <a:pPr/>
              <a:t>7/21/19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E5279-B7CC-8642-AEA3-1CA1A6E30D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E5279-B7CC-8642-AEA3-1CA1A6E30D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CF2F0-1CF0-A545-B407-76BA42A6F641}" type="datetimeFigureOut">
              <a:rPr lang="en-US" smtClean="0"/>
              <a:pPr/>
              <a:t>7/21/19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CF2F0-1CF0-A545-B407-76BA42A6F641}" type="datetimeFigureOut">
              <a:rPr lang="en-US" smtClean="0"/>
              <a:pPr/>
              <a:t>7/21/19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E5279-B7CC-8642-AEA3-1CA1A6E30D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CF2F0-1CF0-A545-B407-76BA42A6F641}" type="datetimeFigureOut">
              <a:rPr lang="en-US" smtClean="0"/>
              <a:pPr/>
              <a:t>7/21/19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E5279-B7CC-8642-AEA3-1CA1A6E30D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92CF2F0-1CF0-A545-B407-76BA42A6F641}" type="datetimeFigureOut">
              <a:rPr lang="en-US" smtClean="0"/>
              <a:pPr/>
              <a:t>7/21/19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2AE5279-B7CC-8642-AEA3-1CA1A6E30D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CF2F0-1CF0-A545-B407-76BA42A6F641}" type="datetimeFigureOut">
              <a:rPr lang="en-US" smtClean="0"/>
              <a:pPr/>
              <a:t>7/21/19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AE5279-B7CC-8642-AEA3-1CA1A6E30D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92CF2F0-1CF0-A545-B407-76BA42A6F641}" type="datetimeFigureOut">
              <a:rPr lang="en-US" smtClean="0"/>
              <a:pPr/>
              <a:t>7/21/19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2AE5279-B7CC-8642-AEA3-1CA1A6E30D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astorchocolate.com/HistoryOfChocolate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mindtools.com/pages/article/newTMC_97.htm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graphic.org/money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washingtonpost.com/wp-srv/metro/images/metrorailmap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infographicsshowcase.com/fsc-certified-recycled-paper-saves-trees/forestwordcloud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beaconlearningcenter.com/WebLessons/Kidshavepets/default.htm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nicholasacademy.com/printxtable.html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sual-literacy.org/periodic_table/periodic_table.html" TargetMode="External"/><Relationship Id="rId2" Type="http://schemas.openxmlformats.org/officeDocument/2006/relationships/hyperlink" Target="http://www.creditsesame.com/blog/mobile-payment-apps-05042011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Io-Gh0CBZOA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tinyurl.com/shirfarr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library.thinkquest.org/C003124/en/fullstruct.ht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238250"/>
            <a:ext cx="8305800" cy="1981200"/>
          </a:xfrm>
        </p:spPr>
        <p:txBody>
          <a:bodyPr/>
          <a:lstStyle/>
          <a:p>
            <a:r>
              <a:rPr lang="en-US" sz="6000" dirty="0">
                <a:latin typeface="Lucida Blackletter"/>
                <a:cs typeface="Lucida Blackletter"/>
              </a:rPr>
              <a:t>Visual Literacy</a:t>
            </a:r>
            <a:br>
              <a:rPr lang="en-US" sz="6000" dirty="0">
                <a:latin typeface="Lucida Blackletter"/>
                <a:cs typeface="Lucida Blackletter"/>
              </a:rPr>
            </a:br>
            <a:r>
              <a:rPr lang="en-US" sz="6000" dirty="0">
                <a:latin typeface="Lucida Blackletter"/>
                <a:cs typeface="Lucida Blackletter"/>
              </a:rPr>
              <a:t>Through </a:t>
            </a:r>
            <a:r>
              <a:rPr lang="en-US" sz="6000" dirty="0" err="1">
                <a:latin typeface="Lucida Blackletter"/>
                <a:cs typeface="Lucida Blackletter"/>
              </a:rPr>
              <a:t>Infographics</a:t>
            </a:r>
            <a:endParaRPr lang="en-US" sz="6000" dirty="0">
              <a:latin typeface="Lucida Blackletter"/>
              <a:cs typeface="Lucida Blackletter"/>
            </a:endParaRPr>
          </a:p>
        </p:txBody>
      </p:sp>
      <p:pic>
        <p:nvPicPr>
          <p:cNvPr id="4" name="Picture 3" descr="MP9004278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533" y="3638551"/>
            <a:ext cx="3654425" cy="269513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3B3E289-3E65-784B-9DB4-D395438C0AF6}"/>
              </a:ext>
            </a:extLst>
          </p:cNvPr>
          <p:cNvSpPr/>
          <p:nvPr/>
        </p:nvSpPr>
        <p:spPr>
          <a:xfrm>
            <a:off x="595886" y="4986120"/>
            <a:ext cx="25003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Shirley J. Farrell, PhD</a:t>
            </a:r>
          </a:p>
          <a:p>
            <a:r>
              <a:rPr lang="en-US" b="1" dirty="0"/>
              <a:t>Troy University</a:t>
            </a:r>
          </a:p>
          <a:p>
            <a:r>
              <a:rPr lang="en-US" b="1" dirty="0" err="1"/>
              <a:t>sfarrell@troy.edu</a:t>
            </a:r>
            <a:endParaRPr lang="en-US" b="1" dirty="0"/>
          </a:p>
          <a:p>
            <a:r>
              <a:rPr lang="en-US" b="1" dirty="0"/>
              <a:t>@</a:t>
            </a:r>
            <a:r>
              <a:rPr lang="en-US" b="1" dirty="0" err="1"/>
              <a:t>shirfarr</a:t>
            </a:r>
            <a:endParaRPr lang="en-US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Timelines</a:t>
            </a:r>
          </a:p>
          <a:p>
            <a:endParaRPr lang="en-US" dirty="0"/>
          </a:p>
          <a:p>
            <a:pPr>
              <a:buNone/>
            </a:pPr>
            <a:r>
              <a:rPr lang="en-US" dirty="0">
                <a:hlinkClick r:id="rId2"/>
              </a:rPr>
              <a:t>Astor Chocolate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latin typeface="Lucida Blackletter"/>
                <a:cs typeface="Lucida Blackletter"/>
              </a:rPr>
              <a:t>Types of </a:t>
            </a:r>
            <a:r>
              <a:rPr lang="en-US" sz="6000" dirty="0" err="1">
                <a:latin typeface="Lucida Blackletter"/>
                <a:cs typeface="Lucida Blackletter"/>
              </a:rPr>
              <a:t>Infographics</a:t>
            </a:r>
            <a:endParaRPr lang="en-US" sz="6000" dirty="0">
              <a:latin typeface="Lucida Blackletter"/>
              <a:cs typeface="Lucida Blackletter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03600"/>
            <a:ext cx="9144001" cy="34544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Flowcharts</a:t>
            </a:r>
          </a:p>
          <a:p>
            <a:endParaRPr lang="en-US" dirty="0"/>
          </a:p>
          <a:p>
            <a:pPr>
              <a:buNone/>
            </a:pPr>
            <a:r>
              <a:rPr lang="en-US" dirty="0">
                <a:hlinkClick r:id="rId2"/>
              </a:rPr>
              <a:t>Mind Tools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latin typeface="Lucida Blackletter"/>
                <a:cs typeface="Lucida Blackletter"/>
              </a:rPr>
              <a:t>Types of </a:t>
            </a:r>
            <a:r>
              <a:rPr lang="en-US" sz="6000" dirty="0" err="1">
                <a:latin typeface="Lucida Blackletter"/>
                <a:cs typeface="Lucida Blackletter"/>
              </a:rPr>
              <a:t>Infographics</a:t>
            </a:r>
            <a:endParaRPr lang="en-US" sz="6000" dirty="0">
              <a:latin typeface="Lucida Blackletter"/>
              <a:cs typeface="Lucida Blackletter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2099" y="1375835"/>
            <a:ext cx="4800600" cy="5397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Graphic Organizers</a:t>
            </a:r>
          </a:p>
          <a:p>
            <a:pPr>
              <a:buNone/>
            </a:pPr>
            <a:r>
              <a:rPr lang="en-US" dirty="0" err="1">
                <a:hlinkClick r:id="rId2"/>
              </a:rPr>
              <a:t>Graphics.org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latin typeface="Lucida Blackletter"/>
                <a:cs typeface="Lucida Blackletter"/>
              </a:rPr>
              <a:t>Types of </a:t>
            </a:r>
            <a:r>
              <a:rPr lang="en-US" sz="6000" dirty="0" err="1">
                <a:latin typeface="Lucida Blackletter"/>
                <a:cs typeface="Lucida Blackletter"/>
              </a:rPr>
              <a:t>Infographics</a:t>
            </a:r>
            <a:endParaRPr lang="en-US" sz="6000" dirty="0">
              <a:latin typeface="Lucida Blackletter"/>
              <a:cs typeface="Lucida Blackletter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2266" y="2458173"/>
            <a:ext cx="6671733" cy="438289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Maps</a:t>
            </a:r>
          </a:p>
          <a:p>
            <a:pPr>
              <a:buNone/>
            </a:pPr>
            <a:r>
              <a:rPr lang="en-US" dirty="0">
                <a:hlinkClick r:id="rId2"/>
              </a:rPr>
              <a:t>Washington, DC </a:t>
            </a:r>
          </a:p>
          <a:p>
            <a:pPr>
              <a:buNone/>
            </a:pPr>
            <a:r>
              <a:rPr lang="en-US" dirty="0">
                <a:hlinkClick r:id="rId2"/>
              </a:rPr>
              <a:t>Metro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latin typeface="Lucida Blackletter"/>
                <a:cs typeface="Lucida Blackletter"/>
              </a:rPr>
              <a:t>Types of </a:t>
            </a:r>
            <a:r>
              <a:rPr lang="en-US" sz="6000" dirty="0" err="1">
                <a:latin typeface="Lucida Blackletter"/>
                <a:cs typeface="Lucida Blackletter"/>
              </a:rPr>
              <a:t>Infographics</a:t>
            </a:r>
            <a:endParaRPr lang="en-US" sz="6000" dirty="0">
              <a:latin typeface="Lucida Blackletter"/>
              <a:cs typeface="Lucida Blackletter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 b="19263"/>
          <a:stretch>
            <a:fillRect/>
          </a:stretch>
        </p:blipFill>
        <p:spPr>
          <a:xfrm>
            <a:off x="3166533" y="2286000"/>
            <a:ext cx="5977467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Word Clouds</a:t>
            </a:r>
          </a:p>
          <a:p>
            <a:pPr>
              <a:buNone/>
            </a:pPr>
            <a:r>
              <a:rPr lang="en-US" dirty="0">
                <a:hlinkClick r:id="rId2"/>
              </a:rPr>
              <a:t>Common Forest Memories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latin typeface="Lucida Blackletter"/>
                <a:cs typeface="Lucida Blackletter"/>
              </a:rPr>
              <a:t>Types of </a:t>
            </a:r>
            <a:r>
              <a:rPr lang="en-US" sz="6000" dirty="0" err="1">
                <a:latin typeface="Lucida Blackletter"/>
                <a:cs typeface="Lucida Blackletter"/>
              </a:rPr>
              <a:t>Infographics</a:t>
            </a:r>
            <a:endParaRPr lang="en-US" sz="6000" dirty="0">
              <a:latin typeface="Lucida Blackletter"/>
              <a:cs typeface="Lucida Blackletter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t="12765" b="5921"/>
          <a:stretch>
            <a:fillRect/>
          </a:stretch>
        </p:blipFill>
        <p:spPr>
          <a:xfrm>
            <a:off x="254004" y="2654470"/>
            <a:ext cx="8686800" cy="416966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Graphs</a:t>
            </a:r>
          </a:p>
          <a:p>
            <a:pPr>
              <a:buNone/>
            </a:pPr>
            <a:r>
              <a:rPr lang="en-US" dirty="0">
                <a:hlinkClick r:id="rId2"/>
              </a:rPr>
              <a:t>Pets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latin typeface="Lucida Blackletter"/>
                <a:cs typeface="Lucida Blackletter"/>
              </a:rPr>
              <a:t>Types of </a:t>
            </a:r>
            <a:r>
              <a:rPr lang="en-US" sz="6000" dirty="0" err="1">
                <a:latin typeface="Lucida Blackletter"/>
                <a:cs typeface="Lucida Blackletter"/>
              </a:rPr>
              <a:t>Infographics</a:t>
            </a:r>
            <a:endParaRPr lang="en-US" sz="6000" dirty="0">
              <a:latin typeface="Lucida Blackletter"/>
              <a:cs typeface="Lucida Blackletter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3867" y="1470922"/>
            <a:ext cx="6358467" cy="501031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Tables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latin typeface="Lucida Blackletter"/>
                <a:cs typeface="Lucida Blackletter"/>
              </a:rPr>
              <a:t>Types of </a:t>
            </a:r>
            <a:r>
              <a:rPr lang="en-US" sz="6000" dirty="0" err="1">
                <a:latin typeface="Lucida Blackletter"/>
                <a:cs typeface="Lucida Blackletter"/>
              </a:rPr>
              <a:t>Infographics</a:t>
            </a:r>
            <a:endParaRPr lang="en-US" sz="6000" dirty="0">
              <a:latin typeface="Lucida Blackletter"/>
              <a:cs typeface="Lucida Blackletter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t="6689"/>
          <a:stretch>
            <a:fillRect/>
          </a:stretch>
        </p:blipFill>
        <p:spPr>
          <a:xfrm>
            <a:off x="1691735" y="1913466"/>
            <a:ext cx="7236364" cy="4724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39431" y="1371600"/>
            <a:ext cx="5114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linkClick r:id="rId3"/>
              </a:rPr>
              <a:t>Multiplication Table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600" dirty="0"/>
              <a:t>Can be found </a:t>
            </a:r>
          </a:p>
          <a:p>
            <a:r>
              <a:rPr lang="en-US" sz="3600" dirty="0"/>
              <a:t>Web sites</a:t>
            </a:r>
          </a:p>
          <a:p>
            <a:r>
              <a:rPr lang="en-US" sz="3600" dirty="0"/>
              <a:t>Businesses</a:t>
            </a:r>
          </a:p>
          <a:p>
            <a:r>
              <a:rPr lang="en-US" sz="3600" dirty="0"/>
              <a:t>Communities</a:t>
            </a:r>
          </a:p>
          <a:p>
            <a:r>
              <a:rPr lang="en-US" sz="3600" dirty="0"/>
              <a:t>Newspapers</a:t>
            </a:r>
          </a:p>
          <a:p>
            <a:r>
              <a:rPr lang="en-US" sz="3600" dirty="0"/>
              <a:t>Magazines</a:t>
            </a:r>
          </a:p>
          <a:p>
            <a:r>
              <a:rPr lang="en-US" sz="3600" dirty="0"/>
              <a:t>Books</a:t>
            </a:r>
          </a:p>
          <a:p>
            <a:pPr lvl="1"/>
            <a:r>
              <a:rPr lang="en-US" sz="3600" dirty="0"/>
              <a:t>David </a:t>
            </a:r>
            <a:r>
              <a:rPr lang="en-US" sz="3600" dirty="0" err="1"/>
              <a:t>McAuley</a:t>
            </a:r>
            <a:r>
              <a:rPr lang="en-US" sz="3600" dirty="0"/>
              <a:t> “How Things Work”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err="1">
                <a:latin typeface="Lucida Blackletter"/>
                <a:cs typeface="Lucida Blackletter"/>
              </a:rPr>
              <a:t>Infographics</a:t>
            </a:r>
            <a:endParaRPr lang="en-US" sz="6000" dirty="0">
              <a:latin typeface="Lucida Blackletter"/>
              <a:cs typeface="Lucida Blackletter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18534"/>
            <a:ext cx="8229600" cy="982133"/>
          </a:xfrm>
        </p:spPr>
        <p:txBody>
          <a:bodyPr>
            <a:normAutofit fontScale="90000"/>
          </a:bodyPr>
          <a:lstStyle/>
          <a:p>
            <a:r>
              <a:rPr lang="en-US" sz="6000" dirty="0">
                <a:latin typeface="Lucida Blackletter"/>
                <a:cs typeface="Lucida Blackletter"/>
              </a:rPr>
              <a:t>Why Focus on </a:t>
            </a:r>
            <a:r>
              <a:rPr lang="en-US" sz="6000" dirty="0" err="1">
                <a:latin typeface="Lucida Blackletter"/>
                <a:cs typeface="Lucida Blackletter"/>
              </a:rPr>
              <a:t>Infographics</a:t>
            </a:r>
            <a:r>
              <a:rPr lang="en-US" sz="6000" dirty="0">
                <a:latin typeface="Lucida Blackletter"/>
                <a:cs typeface="Lucida Blackletter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100667"/>
            <a:ext cx="9144000" cy="575733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19250"/>
            <a:ext cx="8229600" cy="3206750"/>
          </a:xfrm>
        </p:spPr>
        <p:txBody>
          <a:bodyPr>
            <a:noAutofit/>
          </a:bodyPr>
          <a:lstStyle/>
          <a:p>
            <a:pPr marL="742950" indent="-285750">
              <a:buFont typeface="Wingdings 2"/>
              <a:buAutoNum type="arabicPeriod"/>
            </a:pPr>
            <a:r>
              <a:rPr lang="en-US" sz="3200" dirty="0"/>
              <a:t>Research and Data</a:t>
            </a:r>
          </a:p>
          <a:p>
            <a:pPr marL="1280160" lvl="1" indent="-457200"/>
            <a:r>
              <a:rPr lang="en-US" sz="3000" dirty="0"/>
              <a:t>Create a good question</a:t>
            </a:r>
          </a:p>
          <a:p>
            <a:pPr marL="1280160" lvl="1" indent="-457200"/>
            <a:r>
              <a:rPr lang="en-US" sz="3000" dirty="0"/>
              <a:t>Research the information.</a:t>
            </a:r>
          </a:p>
          <a:p>
            <a:pPr marL="1280160" lvl="1" indent="-457200"/>
            <a:r>
              <a:rPr lang="en-US" sz="3200" dirty="0"/>
              <a:t>Use valid, current data.  </a:t>
            </a:r>
          </a:p>
          <a:p>
            <a:pPr marL="1280160" lvl="1" indent="-457200"/>
            <a:r>
              <a:rPr lang="en-US" sz="3200" dirty="0"/>
              <a:t>Cite all sources.</a:t>
            </a:r>
          </a:p>
          <a:p>
            <a:pPr marL="742950" indent="-285750">
              <a:buAutoNum type="arabicPeriod"/>
            </a:pPr>
            <a:r>
              <a:rPr lang="en-US" sz="3200" dirty="0"/>
              <a:t>Skeleton and Flowcharts</a:t>
            </a:r>
          </a:p>
          <a:p>
            <a:pPr marL="1280160" lvl="1" indent="-457200"/>
            <a:r>
              <a:rPr lang="en-US" sz="2800" dirty="0"/>
              <a:t>Create a flowchart/storyboard of the story.</a:t>
            </a:r>
            <a:endParaRPr lang="en-US" sz="3000" dirty="0"/>
          </a:p>
          <a:p>
            <a:pPr marL="742950" indent="-285750">
              <a:buAutoNum type="arabicPeriod"/>
            </a:pPr>
            <a:r>
              <a:rPr lang="en-US" sz="3200" dirty="0"/>
              <a:t>Color Scheme</a:t>
            </a:r>
          </a:p>
          <a:p>
            <a:pPr marL="1280160" lvl="1" indent="-457200"/>
            <a:r>
              <a:rPr lang="en-US" sz="3000" dirty="0"/>
              <a:t>Coordinate colors. Less is more!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>
                <a:latin typeface="Lucida Blackletter"/>
                <a:cs typeface="Lucida Blackletter"/>
              </a:rPr>
              <a:t>High Quality </a:t>
            </a:r>
            <a:r>
              <a:rPr lang="en-US" sz="6000" dirty="0" err="1">
                <a:latin typeface="Lucida Blackletter"/>
                <a:cs typeface="Lucida Blackletter"/>
              </a:rPr>
              <a:t>Infographics</a:t>
            </a:r>
            <a:endParaRPr lang="en-US" sz="6000" dirty="0">
              <a:latin typeface="Lucida Blackletter"/>
              <a:cs typeface="Lucida Blacklette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at_happens_on_the_internet_in_60_seconds-scaled10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748" y="1"/>
            <a:ext cx="916774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19250"/>
            <a:ext cx="8229600" cy="4967288"/>
          </a:xfrm>
        </p:spPr>
        <p:txBody>
          <a:bodyPr>
            <a:noAutofit/>
          </a:bodyPr>
          <a:lstStyle/>
          <a:p>
            <a:pPr marL="971550" indent="-514350">
              <a:buFont typeface="+mj-lt"/>
              <a:buAutoNum type="arabicPeriod" startAt="4"/>
            </a:pPr>
            <a:r>
              <a:rPr lang="en-US" sz="3200" dirty="0"/>
              <a:t>Graphics</a:t>
            </a:r>
          </a:p>
          <a:p>
            <a:pPr marL="1280160" lvl="1" indent="-457200"/>
            <a:r>
              <a:rPr lang="en-US" sz="3000" dirty="0"/>
              <a:t>Coordinate icons and graphics to enhance the story.</a:t>
            </a:r>
          </a:p>
          <a:p>
            <a:pPr marL="971550" indent="-514350">
              <a:buFont typeface="+mj-lt"/>
              <a:buAutoNum type="arabicPeriod" startAt="5"/>
            </a:pPr>
            <a:r>
              <a:rPr lang="en-US" sz="3200" dirty="0"/>
              <a:t>Knowledge</a:t>
            </a:r>
          </a:p>
          <a:p>
            <a:pPr marL="1337310" lvl="1" indent="-514350"/>
            <a:r>
              <a:rPr lang="en-US" sz="2800" dirty="0"/>
              <a:t>Be clear. </a:t>
            </a:r>
          </a:p>
          <a:p>
            <a:pPr marL="1337310" lvl="1" indent="-514350"/>
            <a:r>
              <a:rPr lang="en-US" sz="2800" dirty="0"/>
              <a:t>Keep it simple.</a:t>
            </a:r>
          </a:p>
          <a:p>
            <a:pPr marL="1337310" lvl="1" indent="-514350"/>
            <a:r>
              <a:rPr lang="en-US" sz="2800" dirty="0"/>
              <a:t>Pay attention.</a:t>
            </a:r>
          </a:p>
          <a:p>
            <a:pPr marL="1337310" lvl="1" indent="-514350">
              <a:buFont typeface="+mj-lt"/>
              <a:buAutoNum type="arabicPeriod" startAt="5"/>
            </a:pPr>
            <a:endParaRPr lang="en-US" sz="3000" dirty="0"/>
          </a:p>
          <a:p>
            <a:pPr marL="1337310" lvl="1" indent="-514350">
              <a:buFont typeface="+mj-lt"/>
              <a:buAutoNum type="arabicPeriod" startAt="5"/>
            </a:pPr>
            <a:endParaRPr lang="en-US" sz="3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>
                <a:latin typeface="Lucida Blackletter"/>
                <a:cs typeface="Lucida Blackletter"/>
              </a:rPr>
              <a:t>High Quality </a:t>
            </a:r>
            <a:r>
              <a:rPr lang="en-US" sz="6000" dirty="0" err="1">
                <a:latin typeface="Lucida Blackletter"/>
                <a:cs typeface="Lucida Blackletter"/>
              </a:rPr>
              <a:t>Infographics</a:t>
            </a:r>
            <a:endParaRPr lang="en-US" sz="6000" dirty="0">
              <a:latin typeface="Lucida Blackletter"/>
              <a:cs typeface="Lucida Blackletter"/>
            </a:endParaRPr>
          </a:p>
        </p:txBody>
      </p:sp>
    </p:spTree>
    <p:extLst>
      <p:ext uri="{BB962C8B-B14F-4D97-AF65-F5344CB8AC3E}">
        <p14:creationId xmlns:p14="http://schemas.microsoft.com/office/powerpoint/2010/main" val="9228605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27550"/>
          </a:xfrm>
        </p:spPr>
        <p:txBody>
          <a:bodyPr>
            <a:noAutofit/>
          </a:bodyPr>
          <a:lstStyle/>
          <a:p>
            <a:pPr marL="50800" indent="-50800">
              <a:buNone/>
            </a:pPr>
            <a:r>
              <a:rPr lang="en-US" sz="3200" dirty="0">
                <a:solidFill>
                  <a:srgbClr val="DDAC27"/>
                </a:solidFill>
              </a:rPr>
              <a:t>Static </a:t>
            </a:r>
            <a:r>
              <a:rPr lang="en-US" sz="3200" dirty="0" err="1">
                <a:solidFill>
                  <a:srgbClr val="DDAC27"/>
                </a:solidFill>
              </a:rPr>
              <a:t>Infographic</a:t>
            </a:r>
            <a:endParaRPr lang="en-US" sz="3200" dirty="0">
              <a:solidFill>
                <a:srgbClr val="DDAC27"/>
              </a:solidFill>
            </a:endParaRPr>
          </a:p>
          <a:p>
            <a:pPr marL="406400" indent="0">
              <a:buNone/>
            </a:pPr>
            <a:r>
              <a:rPr lang="en-US" sz="3200" dirty="0">
                <a:hlinkClick r:id="rId2"/>
              </a:rPr>
              <a:t>http://www.creditsesame.com/blog/mobile-payment-apps-05042011/</a:t>
            </a:r>
            <a:r>
              <a:rPr lang="en-US" sz="3200" dirty="0"/>
              <a:t> </a:t>
            </a:r>
          </a:p>
          <a:p>
            <a:pPr marL="50800" indent="-50800">
              <a:buNone/>
            </a:pPr>
            <a:r>
              <a:rPr lang="en-US" sz="3200" dirty="0">
                <a:solidFill>
                  <a:srgbClr val="DDAC27"/>
                </a:solidFill>
              </a:rPr>
              <a:t>Interactive </a:t>
            </a:r>
            <a:r>
              <a:rPr lang="en-US" sz="3200" dirty="0" err="1">
                <a:solidFill>
                  <a:srgbClr val="DDAC27"/>
                </a:solidFill>
              </a:rPr>
              <a:t>Infographic</a:t>
            </a:r>
            <a:endParaRPr lang="en-US" sz="3200" dirty="0">
              <a:solidFill>
                <a:srgbClr val="DDAC27"/>
              </a:solidFill>
            </a:endParaRPr>
          </a:p>
          <a:p>
            <a:pPr marL="457200" indent="0">
              <a:buNone/>
            </a:pPr>
            <a:r>
              <a:rPr lang="en-US" sz="3200" dirty="0">
                <a:hlinkClick r:id="rId3"/>
              </a:rPr>
              <a:t>http://www.visual-literacy.org/periodic_table/periodic_table.html</a:t>
            </a:r>
            <a:r>
              <a:rPr lang="en-US" sz="3200" dirty="0"/>
              <a:t> </a:t>
            </a:r>
          </a:p>
          <a:p>
            <a:pPr marL="50800" indent="-50800">
              <a:buNone/>
            </a:pPr>
            <a:r>
              <a:rPr lang="en-US" sz="3200" dirty="0">
                <a:solidFill>
                  <a:srgbClr val="DDAC27"/>
                </a:solidFill>
              </a:rPr>
              <a:t>Animated </a:t>
            </a:r>
            <a:r>
              <a:rPr lang="en-US" sz="3200" dirty="0" err="1">
                <a:solidFill>
                  <a:srgbClr val="DDAC27"/>
                </a:solidFill>
              </a:rPr>
              <a:t>Infographic</a:t>
            </a:r>
            <a:endParaRPr lang="en-US" sz="3200" dirty="0">
              <a:solidFill>
                <a:srgbClr val="DDAC27"/>
              </a:solidFill>
            </a:endParaRPr>
          </a:p>
          <a:p>
            <a:pPr marL="457200" indent="15875">
              <a:buNone/>
            </a:pPr>
            <a:r>
              <a:rPr lang="en-US" sz="3200" dirty="0">
                <a:hlinkClick r:id="rId4"/>
              </a:rPr>
              <a:t>http://www.youtube.com/watch?v=Io-Gh0CBZOA</a:t>
            </a:r>
            <a:endParaRPr lang="en-US" sz="3200" dirty="0"/>
          </a:p>
          <a:p>
            <a:pPr marL="50800" indent="-50800">
              <a:buNone/>
            </a:pP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>
            <a:normAutofit/>
          </a:bodyPr>
          <a:lstStyle/>
          <a:p>
            <a:r>
              <a:rPr lang="en-US" sz="6000" dirty="0" err="1">
                <a:latin typeface="Lucida Blackletter"/>
                <a:cs typeface="Lucida Blackletter"/>
              </a:rPr>
              <a:t>Infographics</a:t>
            </a:r>
            <a:endParaRPr lang="en-US" sz="6000" dirty="0">
              <a:latin typeface="Lucida Blackletter"/>
              <a:cs typeface="Lucida Blackletter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284133"/>
          </a:xfrm>
        </p:spPr>
        <p:txBody>
          <a:bodyPr/>
          <a:lstStyle/>
          <a:p>
            <a:r>
              <a:rPr lang="en-US" dirty="0"/>
              <a:t>How will you use </a:t>
            </a:r>
            <a:r>
              <a:rPr lang="en-US" dirty="0" err="1"/>
              <a:t>infographics</a:t>
            </a:r>
            <a:r>
              <a:rPr lang="en-US" dirty="0"/>
              <a:t> in your classroom?</a:t>
            </a:r>
          </a:p>
          <a:p>
            <a:endParaRPr lang="en-US" dirty="0"/>
          </a:p>
          <a:p>
            <a:r>
              <a:rPr lang="en-US" dirty="0"/>
              <a:t>Acquire Knowledge</a:t>
            </a:r>
          </a:p>
          <a:p>
            <a:r>
              <a:rPr lang="en-US" dirty="0"/>
              <a:t>Processing Knowledge</a:t>
            </a:r>
          </a:p>
          <a:p>
            <a:pPr marL="577850" indent="-273050"/>
            <a:r>
              <a:rPr lang="en-US" dirty="0"/>
              <a:t>Product</a:t>
            </a:r>
          </a:p>
          <a:p>
            <a:pPr marL="288925" indent="-273050"/>
            <a:r>
              <a:rPr lang="en-US" dirty="0"/>
              <a:t>Demonstrating Knowledge</a:t>
            </a:r>
          </a:p>
          <a:p>
            <a:pPr marL="577850" indent="-273050"/>
            <a:r>
              <a:rPr lang="en-US" dirty="0"/>
              <a:t>Project</a:t>
            </a:r>
          </a:p>
          <a:p>
            <a:pPr marL="577850" indent="-273050"/>
            <a:r>
              <a:rPr lang="en-US" dirty="0"/>
              <a:t>Assessment</a:t>
            </a:r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>
            <a:normAutofit/>
          </a:bodyPr>
          <a:lstStyle/>
          <a:p>
            <a:r>
              <a:rPr lang="en-US" sz="6000" dirty="0" err="1">
                <a:latin typeface="Lucida Blackletter"/>
                <a:cs typeface="Lucida Blackletter"/>
              </a:rPr>
              <a:t>Infographics</a:t>
            </a:r>
            <a:endParaRPr lang="en-US" sz="6000" dirty="0">
              <a:latin typeface="Lucida Blackletter"/>
              <a:cs typeface="Lucida Blackletter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19249"/>
            <a:ext cx="8229600" cy="4727550"/>
          </a:xfrm>
        </p:spPr>
        <p:txBody>
          <a:bodyPr>
            <a:noAutofit/>
          </a:bodyPr>
          <a:lstStyle/>
          <a:p>
            <a:pPr marL="50800" indent="-50800">
              <a:buNone/>
            </a:pPr>
            <a:r>
              <a:rPr lang="en-US" sz="3200" dirty="0"/>
              <a:t>Everything You Wanted to Know About Creating Infographics:</a:t>
            </a:r>
          </a:p>
          <a:p>
            <a:pPr marL="50800" indent="-50800">
              <a:buNone/>
            </a:pPr>
            <a:endParaRPr lang="en-US" sz="3200" dirty="0"/>
          </a:p>
          <a:p>
            <a:pPr marL="50800" indent="-50800">
              <a:buNone/>
            </a:pPr>
            <a:r>
              <a:rPr lang="en-US" sz="3200" dirty="0" err="1"/>
              <a:t>LiveBinder</a:t>
            </a:r>
            <a:r>
              <a:rPr lang="en-US" sz="3200" dirty="0"/>
              <a:t>:</a:t>
            </a:r>
          </a:p>
          <a:p>
            <a:pPr marL="50800" indent="-50800">
              <a:buNone/>
            </a:pPr>
            <a:r>
              <a:rPr lang="en-US" sz="3200" dirty="0">
                <a:hlinkClick r:id="rId2"/>
              </a:rPr>
              <a:t>https://tinyurl.com/shirfarr</a:t>
            </a:r>
            <a:endParaRPr lang="en-US" sz="3200" dirty="0"/>
          </a:p>
          <a:p>
            <a:pPr marL="50800" indent="-50800">
              <a:buNone/>
            </a:pPr>
            <a:endParaRPr lang="en-US" sz="3200" dirty="0"/>
          </a:p>
          <a:p>
            <a:pPr marL="50800" indent="-50800">
              <a:buNone/>
            </a:pP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err="1">
                <a:latin typeface="Lucida Blackletter"/>
                <a:cs typeface="Lucida Blackletter"/>
              </a:rPr>
              <a:t>Infographics</a:t>
            </a:r>
            <a:endParaRPr lang="en-US" sz="6000" dirty="0">
              <a:latin typeface="Lucida Blackletter"/>
              <a:cs typeface="Lucida Blackletter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D29C0D-D71D-4B4D-BBE0-D551129C91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0609" y="3429000"/>
            <a:ext cx="2817496" cy="276225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7395" y="1608668"/>
            <a:ext cx="3360505" cy="436879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/>
              <a:t>Ability to create, interpret, negotiate, and make meaning from information presented in the form of an image.</a:t>
            </a:r>
          </a:p>
          <a:p>
            <a:pPr>
              <a:buNone/>
            </a:pPr>
            <a:endParaRPr lang="en-US" sz="3200" dirty="0"/>
          </a:p>
          <a:p>
            <a:pPr>
              <a:buNone/>
            </a:pPr>
            <a:endParaRPr lang="en-US" sz="32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88900"/>
            <a:ext cx="8229600" cy="1219200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Lucida Blackletter"/>
                <a:cs typeface="Lucida Blackletter"/>
              </a:rPr>
              <a:t>What is Visual Literacy?</a:t>
            </a:r>
          </a:p>
        </p:txBody>
      </p:sp>
      <p:pic>
        <p:nvPicPr>
          <p:cNvPr id="7" name="Picture 6" descr="DSC_04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7900" y="2296548"/>
            <a:ext cx="5536099" cy="36809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7395" y="1608668"/>
            <a:ext cx="6712205" cy="4368798"/>
          </a:xfrm>
        </p:spPr>
        <p:txBody>
          <a:bodyPr>
            <a:noAutofit/>
          </a:bodyPr>
          <a:lstStyle/>
          <a:p>
            <a:pPr marL="0" indent="0"/>
            <a:r>
              <a:rPr lang="en-US" sz="3200" b="1" dirty="0"/>
              <a:t>Nonlinguistic Representation-</a:t>
            </a:r>
          </a:p>
          <a:p>
            <a:pPr marL="860425" indent="-623888">
              <a:buNone/>
            </a:pPr>
            <a:r>
              <a:rPr lang="en-US" sz="2800" dirty="0"/>
              <a:t>	Mental pictures, graphics, physical sensations (Marzano, et al. 2001)</a:t>
            </a:r>
          </a:p>
          <a:p>
            <a:pPr marL="50800" indent="0"/>
            <a:r>
              <a:rPr lang="en-US" sz="3200" b="1" dirty="0"/>
              <a:t>Integrated Text</a:t>
            </a:r>
          </a:p>
          <a:p>
            <a:pPr marL="860425" indent="-573088">
              <a:buNone/>
            </a:pPr>
            <a:r>
              <a:rPr lang="en-US" sz="2800" dirty="0"/>
              <a:t>	Combination of headings, paragraphs, visual elements, and design features (Moline, 1995).</a:t>
            </a:r>
          </a:p>
          <a:p>
            <a:pPr marL="0" indent="0"/>
            <a:r>
              <a:rPr lang="en-US" sz="3200" b="1" dirty="0" err="1"/>
              <a:t>Infographics</a:t>
            </a:r>
            <a:endParaRPr lang="en-US" sz="3200" b="1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>
              <a:buNone/>
            </a:pPr>
            <a:endParaRPr lang="en-US" sz="3200" dirty="0"/>
          </a:p>
          <a:p>
            <a:pPr>
              <a:buNone/>
            </a:pPr>
            <a:endParaRPr lang="en-US" sz="32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88900"/>
            <a:ext cx="8229600" cy="1219200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Lucida Blackletter"/>
                <a:cs typeface="Lucida Blackletter"/>
              </a:rPr>
              <a:t>What is Visual Literacy?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5775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200" dirty="0"/>
              <a:t>An </a:t>
            </a:r>
            <a:r>
              <a:rPr lang="en-US" sz="3200" dirty="0" err="1"/>
              <a:t>infographic</a:t>
            </a:r>
            <a:r>
              <a:rPr lang="en-US" sz="3200" dirty="0"/>
              <a:t>, or information graphics, is a graphic visual representation of text, data, and pictures. </a:t>
            </a:r>
          </a:p>
          <a:p>
            <a:pPr>
              <a:buNone/>
            </a:pPr>
            <a:endParaRPr lang="en-US" sz="3200" dirty="0"/>
          </a:p>
          <a:p>
            <a:pPr>
              <a:buNone/>
            </a:pPr>
            <a:r>
              <a:rPr lang="en-US" sz="3200" dirty="0"/>
              <a:t>Complex information is presented quickly and clearly.</a:t>
            </a:r>
          </a:p>
          <a:p>
            <a:pPr>
              <a:buNone/>
            </a:pPr>
            <a:endParaRPr lang="en-US" sz="3200" dirty="0"/>
          </a:p>
          <a:p>
            <a:pPr>
              <a:buNone/>
            </a:pPr>
            <a:r>
              <a:rPr lang="en-US" sz="3200" dirty="0"/>
              <a:t>May reveal information that is hidden or submerged (David Gray)</a:t>
            </a:r>
          </a:p>
          <a:p>
            <a:pPr>
              <a:buNone/>
            </a:pPr>
            <a:endParaRPr lang="en-US" sz="3200" dirty="0"/>
          </a:p>
          <a:p>
            <a:pPr>
              <a:buNone/>
            </a:pPr>
            <a:endParaRPr lang="en-US" sz="32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latin typeface="Lucida Blackletter"/>
                <a:cs typeface="Lucida Blackletter"/>
              </a:rPr>
              <a:t>What is an </a:t>
            </a:r>
            <a:r>
              <a:rPr lang="en-US" sz="6000" dirty="0" err="1">
                <a:latin typeface="Lucida Blackletter"/>
                <a:cs typeface="Lucida Blackletter"/>
              </a:rPr>
              <a:t>Infographic</a:t>
            </a:r>
            <a:r>
              <a:rPr lang="en-US" sz="6000" dirty="0">
                <a:latin typeface="Lucida Blackletter"/>
                <a:cs typeface="Lucida Blackletter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7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7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8665"/>
            <a:ext cx="8432800" cy="4572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000" dirty="0"/>
              <a:t>“Illustrate information that would be unwieldy in text form”</a:t>
            </a:r>
          </a:p>
          <a:p>
            <a:pPr>
              <a:buNone/>
            </a:pPr>
            <a:r>
              <a:rPr lang="en-US" sz="3000" dirty="0"/>
              <a:t>   (http://</a:t>
            </a:r>
            <a:r>
              <a:rPr lang="en-US" sz="3000" dirty="0" err="1"/>
              <a:t>resourcelinkbce.wordpress.com</a:t>
            </a:r>
            <a:r>
              <a:rPr lang="en-US" sz="3000" dirty="0"/>
              <a:t>)</a:t>
            </a:r>
          </a:p>
          <a:p>
            <a:pPr>
              <a:buNone/>
            </a:pPr>
            <a:endParaRPr lang="en-US" sz="1200" dirty="0"/>
          </a:p>
          <a:p>
            <a:pPr>
              <a:buNone/>
            </a:pPr>
            <a:r>
              <a:rPr lang="en-US" sz="3000" dirty="0"/>
              <a:t>“Use both words and visuals, </a:t>
            </a:r>
            <a:r>
              <a:rPr lang="en-US" sz="3000" dirty="0" err="1"/>
              <a:t>infographics</a:t>
            </a:r>
            <a:r>
              <a:rPr lang="en-US" sz="3000" dirty="0"/>
              <a:t> strike the sweet spot where linguistic and nonlinguistic systems converge.” </a:t>
            </a:r>
            <a:r>
              <a:rPr lang="en-US" sz="3000" dirty="0" err="1"/>
              <a:t>Marzano</a:t>
            </a:r>
            <a:r>
              <a:rPr lang="en-US" sz="3000" dirty="0"/>
              <a:t>, 2012</a:t>
            </a:r>
          </a:p>
          <a:p>
            <a:pPr>
              <a:buNone/>
            </a:pPr>
            <a:endParaRPr lang="en-US" sz="1200" dirty="0"/>
          </a:p>
          <a:p>
            <a:pPr>
              <a:buNone/>
            </a:pPr>
            <a:r>
              <a:rPr lang="en-US" sz="3000" dirty="0"/>
              <a:t>Using both systems, better they can store, recall, and apply new understandings </a:t>
            </a:r>
            <a:r>
              <a:rPr lang="en-US" sz="3000" dirty="0" err="1"/>
              <a:t>Marzano</a:t>
            </a:r>
            <a:r>
              <a:rPr lang="en-US" sz="3000" dirty="0"/>
              <a:t>, 2012</a:t>
            </a:r>
          </a:p>
          <a:p>
            <a:pPr algn="ctr">
              <a:buNone/>
            </a:pPr>
            <a:endParaRPr lang="en-US" sz="32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latin typeface="Lucida Blackletter"/>
                <a:cs typeface="Lucida Blackletter"/>
              </a:rPr>
              <a:t>What is an </a:t>
            </a:r>
            <a:r>
              <a:rPr lang="en-US" sz="6000" dirty="0" err="1">
                <a:latin typeface="Lucida Blackletter"/>
                <a:cs typeface="Lucida Blackletter"/>
              </a:rPr>
              <a:t>Infographic</a:t>
            </a:r>
            <a:r>
              <a:rPr lang="en-US" sz="6000" dirty="0">
                <a:latin typeface="Lucida Blackletter"/>
                <a:cs typeface="Lucida Blackletter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7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7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700" decel="100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Use-Infographic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0"/>
            <a:ext cx="78105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38374"/>
            <a:ext cx="8229600" cy="4238625"/>
          </a:xfrm>
        </p:spPr>
        <p:txBody>
          <a:bodyPr>
            <a:normAutofit/>
          </a:bodyPr>
          <a:lstStyle/>
          <a:p>
            <a:r>
              <a:rPr lang="en-US" sz="3600" dirty="0"/>
              <a:t>Excellent for visual-spatial learners and 2e students</a:t>
            </a:r>
          </a:p>
          <a:p>
            <a:r>
              <a:rPr lang="en-US" sz="3600" dirty="0"/>
              <a:t>Adds creativity back into the learning</a:t>
            </a:r>
          </a:p>
          <a:p>
            <a:r>
              <a:rPr lang="en-US" sz="3600" dirty="0"/>
              <a:t>Can be static or animated</a:t>
            </a:r>
          </a:p>
          <a:p>
            <a:r>
              <a:rPr lang="en-US" sz="3600" dirty="0"/>
              <a:t>Collaborative or individual projects</a:t>
            </a:r>
          </a:p>
          <a:p>
            <a:r>
              <a:rPr lang="en-US" sz="3600" dirty="0"/>
              <a:t>More fun to grade!</a:t>
            </a:r>
          </a:p>
          <a:p>
            <a:endParaRPr lang="en-US" sz="3600" dirty="0"/>
          </a:p>
          <a:p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1079500"/>
          </a:xfrm>
        </p:spPr>
        <p:txBody>
          <a:bodyPr>
            <a:noAutofit/>
          </a:bodyPr>
          <a:lstStyle/>
          <a:p>
            <a:r>
              <a:rPr lang="en-US" sz="5800" dirty="0" err="1">
                <a:latin typeface="Lucida Blackletter"/>
                <a:cs typeface="Lucida Blackletter"/>
              </a:rPr>
              <a:t>Infographics</a:t>
            </a:r>
            <a:r>
              <a:rPr lang="en-US" sz="5800" dirty="0">
                <a:latin typeface="Lucida Blackletter"/>
                <a:cs typeface="Lucida Blackletter"/>
              </a:rPr>
              <a:t> in Education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Diagrams</a:t>
            </a:r>
          </a:p>
          <a:p>
            <a:pPr>
              <a:buNone/>
            </a:pPr>
            <a:r>
              <a:rPr lang="en-US" dirty="0">
                <a:hlinkClick r:id="rId2"/>
              </a:rPr>
              <a:t>Earth Cutaway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latin typeface="Lucida Blackletter"/>
                <a:cs typeface="Lucida Blackletter"/>
              </a:rPr>
              <a:t>Types of </a:t>
            </a:r>
            <a:r>
              <a:rPr lang="en-US" sz="6000" dirty="0" err="1">
                <a:latin typeface="Lucida Blackletter"/>
                <a:cs typeface="Lucida Blackletter"/>
              </a:rPr>
              <a:t>Infographics</a:t>
            </a:r>
            <a:endParaRPr lang="en-US" sz="6000" dirty="0">
              <a:latin typeface="Lucida Blackletter"/>
              <a:cs typeface="Lucida Blackletter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3084" y="1371600"/>
            <a:ext cx="5183716" cy="503561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Paper.thmx</Template>
  <TotalTime>1185</TotalTime>
  <Words>431</Words>
  <Application>Microsoft Macintosh PowerPoint</Application>
  <PresentationFormat>On-screen Show (4:3)</PresentationFormat>
  <Paragraphs>111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Calibri</vt:lpstr>
      <vt:lpstr>Constantia</vt:lpstr>
      <vt:lpstr>Lucida Blackletter</vt:lpstr>
      <vt:lpstr>Wingdings 2</vt:lpstr>
      <vt:lpstr>Paper</vt:lpstr>
      <vt:lpstr>Visual Literacy Through Infographics</vt:lpstr>
      <vt:lpstr>PowerPoint Presentation</vt:lpstr>
      <vt:lpstr>What is Visual Literacy?</vt:lpstr>
      <vt:lpstr>What is Visual Literacy?</vt:lpstr>
      <vt:lpstr>What is an Infographic?</vt:lpstr>
      <vt:lpstr>What is an Infographic?</vt:lpstr>
      <vt:lpstr>PowerPoint Presentation</vt:lpstr>
      <vt:lpstr>Infographics in Education</vt:lpstr>
      <vt:lpstr>Types of Infographics</vt:lpstr>
      <vt:lpstr>Types of Infographics</vt:lpstr>
      <vt:lpstr>Types of Infographics</vt:lpstr>
      <vt:lpstr>Types of Infographics</vt:lpstr>
      <vt:lpstr>Types of Infographics</vt:lpstr>
      <vt:lpstr>Types of Infographics</vt:lpstr>
      <vt:lpstr>Types of Infographics</vt:lpstr>
      <vt:lpstr>Types of Infographics</vt:lpstr>
      <vt:lpstr>Infographics</vt:lpstr>
      <vt:lpstr>Why Focus on Infographics?</vt:lpstr>
      <vt:lpstr>High Quality Infographics</vt:lpstr>
      <vt:lpstr>High Quality Infographics</vt:lpstr>
      <vt:lpstr>Infographics</vt:lpstr>
      <vt:lpstr>Infographics</vt:lpstr>
      <vt:lpstr>Infographics</vt:lpstr>
    </vt:vector>
  </TitlesOfParts>
  <Company>Al State Dept. 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Visual Literacy Through Infographics</dc:title>
  <dc:creator>Shirley Farrell</dc:creator>
  <cp:lastModifiedBy>Shirley J. Farrell</cp:lastModifiedBy>
  <cp:revision>7</cp:revision>
  <cp:lastPrinted>2019-07-22T01:48:42Z</cp:lastPrinted>
  <dcterms:created xsi:type="dcterms:W3CDTF">2012-06-12T01:05:09Z</dcterms:created>
  <dcterms:modified xsi:type="dcterms:W3CDTF">2019-07-22T01:59:46Z</dcterms:modified>
</cp:coreProperties>
</file>