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310" r:id="rId5"/>
    <p:sldId id="281" r:id="rId6"/>
    <p:sldId id="258" r:id="rId7"/>
    <p:sldId id="333" r:id="rId8"/>
    <p:sldId id="259" r:id="rId9"/>
    <p:sldId id="266" r:id="rId10"/>
    <p:sldId id="33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A27B7-869F-4D26-AAE1-6872F9B19061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0807B-19D8-4359-B523-12A14837E4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136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C139E-C9B0-426A-8B63-7655BF5A32F7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317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4FA9-38BB-431C-A3EF-4794409DF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16C3D-CD20-4A9C-B2BA-5CC6951CA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FFDCA-82D2-4182-B7C7-1902ECEE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69FA2-61D2-498C-88BB-7787BA2C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9A7A9-383D-40AD-9517-15784058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17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AF82-DB2C-48EA-9550-23F80ED8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07C8F-E05B-4FE4-AAA9-F8E1F7B72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D4EC9-6A29-4DF5-8615-961F9E3E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D7DD3-6574-4580-B121-E5B40146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A862A-070E-46FD-A7AF-07CE40D9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8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0EE368-5F8D-4797-B464-EA47B0ED3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B52D3-E3F5-4FE0-8A2F-9D0234A85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EB31-8E79-4027-88E9-C8470075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F4400-1E43-4945-819B-A87909DA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9A8B7-4EA5-4DC4-89AE-E449B99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563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805C-1F6B-470A-AAF9-627425B6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75EF8-A535-4F37-B3A4-FF39A97D5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06401-4D18-4E71-9ACE-2DC8F60D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5B37-8E98-450C-BCE9-0C58F84C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9C5C-340B-4ADF-A1FD-061EC80B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717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56AA-93F6-4B3D-98A1-2CF6032C1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A1692-6F42-4374-B9A7-55C8EC093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13CE1-6C01-4711-8091-6527F6DDE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A80A-4CB1-4DB4-BEE7-84579471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C426A-65E3-4761-AAA7-DC9597F9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607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4FA6-9BC4-457A-8F58-D32F1AA2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CB4DF-9F74-4048-8B55-FED3F44FE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C1975-90FF-41CA-BCCC-6EFFA1ACB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3C34E-C5B0-43AB-AE56-62166A96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205DB-C5D4-40FF-88A0-95420CA0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76274-4CC2-4A1E-8815-3A1F4CCE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706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A09B-463C-49F2-A544-665FACE7D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022F1-62E8-4F8B-9E8B-6635DD025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86ED6-A283-47EF-B0F1-2B5CDAE88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1B6CF-BCA1-4C0B-856B-573C0F004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2D9904-78F4-4B18-9E80-40E399F06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FBB3F-B0BE-4383-AB58-133037F1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E9DA6-AF59-4978-BA04-B8111A77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8A8C9-686A-4E57-891C-A8B79507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689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A7BB-2360-4B07-A42B-8CB49CB9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DD4DFA-B13E-4451-8470-D3ECCBA6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E48BA9-2313-490D-AA76-D9D6B3481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8CCB1-EDB4-4978-801A-7547A187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484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08484-6334-41B2-AF95-9A154B1F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ADA81-9BE6-4492-B32B-80796333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44CCF-0B5C-4FAA-98DC-33A2DB63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03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331FC-7D49-4503-A235-1C085903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AED8-2C6B-4B59-9D8F-ED7467D18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9B841-2A86-4B46-AD35-D7C914AF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FF81A-E983-4868-892E-FF4EB21B3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837B8-907D-42A0-BD8D-B28ADEEA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C7907-52DE-4E20-9F4A-220A64C8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200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4B453-7F07-401D-BCFC-7E3869CA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822A0-23B2-4012-942E-0CF2AD75B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FD9E6-054C-4079-96A8-DA9F9D081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17755-3F5B-45E7-891C-1BE6AB0E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1A037-94D7-4F94-ABB5-AEEE68E4E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99882-2ABF-47C6-B30C-481183F1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89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9CE38-D11A-4FF5-89A1-A2A5B084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C286-39DE-4850-8948-81682BCA6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DE880-A55D-44C3-8173-4E25C8E07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9083-EC10-4BCA-9C47-CC5317C15765}" type="datetimeFigureOut">
              <a:rPr lang="en-NZ" smtClean="0"/>
              <a:t>29/07/19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5FFFA-C4FE-488C-A41F-D064C1C42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DE365-115C-4C69-9046-C3226D930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2D4E-BDD2-4FFD-8C1D-234F616557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23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cusgroupsgifted.auckland.ac.nz/" TargetMode="External"/><Relationship Id="rId2" Type="http://schemas.openxmlformats.org/officeDocument/2006/relationships/hyperlink" Target="mailto:maggie.brown@auckland.ac.n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0E40F-BB3B-45CE-ADF1-7C6E392EF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8" y="1217429"/>
            <a:ext cx="5759109" cy="3453962"/>
          </a:xfrm>
        </p:spPr>
        <p:txBody>
          <a:bodyPr anchor="b">
            <a:normAutofit/>
          </a:bodyPr>
          <a:lstStyle/>
          <a:p>
            <a:pPr fontAlgn="base"/>
            <a: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  <a:t>The Voices of Gifted Adults: </a:t>
            </a:r>
            <a:b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</a:br>
            <a:b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</a:br>
            <a: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  <a:t>A Focus Group Study</a:t>
            </a:r>
            <a:endParaRPr lang="en-NZ" sz="4700" dirty="0">
              <a:solidFill>
                <a:schemeClr val="bg1"/>
              </a:solidFill>
              <a:latin typeface="Abadi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A68F7E-337E-460D-A5E9-7E7F19CC1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9766" y="5314888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NZ" sz="4800" dirty="0">
                <a:solidFill>
                  <a:schemeClr val="bg1"/>
                </a:solidFill>
                <a:latin typeface="Abadi" panose="020B0604020104020204" pitchFamily="34" charset="0"/>
              </a:rPr>
              <a:t>We are not that!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C2B4F-33CE-4628-BF0D-227150C1D011}"/>
              </a:ext>
            </a:extLst>
          </p:cNvPr>
          <p:cNvSpPr txBox="1"/>
          <p:nvPr/>
        </p:nvSpPr>
        <p:spPr>
          <a:xfrm>
            <a:off x="-265042" y="2330645"/>
            <a:ext cx="58712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/>
              <a:t>Maggie Brown</a:t>
            </a:r>
          </a:p>
          <a:p>
            <a:pPr algn="ctr"/>
            <a:endParaRPr lang="en-NZ" sz="3200" b="1" dirty="0"/>
          </a:p>
          <a:p>
            <a:pPr algn="ctr"/>
            <a:r>
              <a:rPr lang="en-NZ" sz="2400" b="1" dirty="0"/>
              <a:t>www.focusgroupsgifted.auckland.ac.nz</a:t>
            </a:r>
          </a:p>
          <a:p>
            <a:pPr algn="ctr"/>
            <a:endParaRPr lang="en-NZ" sz="3200" b="1" dirty="0"/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974A090-27FA-40EE-9ADF-0F3B5F376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4" y="434140"/>
            <a:ext cx="5169389" cy="17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53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C03CA4-410A-4414-B022-033FE5D3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NZ" sz="37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However it happens, research needs to respond to real needs and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DA4E-D156-4155-9A28-EC81D89F7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801866"/>
            <a:ext cx="5876139" cy="5459786"/>
          </a:xfrm>
        </p:spPr>
        <p:txBody>
          <a:bodyPr anchor="ctr">
            <a:noAutofit/>
          </a:bodyPr>
          <a:lstStyle/>
          <a:p>
            <a:r>
              <a:rPr lang="en-NZ" sz="2400" b="1" dirty="0">
                <a:solidFill>
                  <a:srgbClr val="000000"/>
                </a:solidFill>
              </a:rPr>
              <a:t>Broaden the narrative to include what is important to gifted adults</a:t>
            </a:r>
          </a:p>
          <a:p>
            <a:endParaRPr lang="en-NZ" sz="2400" b="1" dirty="0">
              <a:solidFill>
                <a:srgbClr val="000000"/>
              </a:solidFill>
            </a:endParaRPr>
          </a:p>
          <a:p>
            <a:r>
              <a:rPr lang="en-NZ" sz="2400" b="1" dirty="0">
                <a:solidFill>
                  <a:srgbClr val="000000"/>
                </a:solidFill>
              </a:rPr>
              <a:t>Value the lived experiences – listen to those stories!</a:t>
            </a:r>
          </a:p>
          <a:p>
            <a:endParaRPr lang="en-NZ" sz="2400" b="1" dirty="0">
              <a:solidFill>
                <a:srgbClr val="000000"/>
              </a:solidFill>
            </a:endParaRPr>
          </a:p>
          <a:p>
            <a:r>
              <a:rPr lang="en-NZ" sz="2400" b="1" dirty="0">
                <a:solidFill>
                  <a:srgbClr val="000000"/>
                </a:solidFill>
              </a:rPr>
              <a:t>Create space in research programs and academic journals for qualitative methods</a:t>
            </a:r>
          </a:p>
          <a:p>
            <a:endParaRPr lang="en-N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NZ" sz="2000" i="1" dirty="0">
                <a:solidFill>
                  <a:srgbClr val="000000"/>
                </a:solidFill>
              </a:rPr>
              <a:t>TO PARAPHRASE REYNOLDS AND PIIRTO, 2005:</a:t>
            </a:r>
          </a:p>
          <a:p>
            <a:endParaRPr lang="en-NZ" sz="2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NZ" sz="4000" b="1" dirty="0">
                <a:solidFill>
                  <a:srgbClr val="000000"/>
                </a:solidFill>
              </a:rPr>
              <a:t>“Let’s bring the soul back into our narratives”</a:t>
            </a:r>
          </a:p>
        </p:txBody>
      </p:sp>
    </p:spTree>
    <p:extLst>
      <p:ext uri="{BB962C8B-B14F-4D97-AF65-F5344CB8AC3E}">
        <p14:creationId xmlns:p14="http://schemas.microsoft.com/office/powerpoint/2010/main" val="549010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E40F-BB3B-45CE-ADF1-7C6E392EF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8" y="1217429"/>
            <a:ext cx="5759109" cy="3453962"/>
          </a:xfrm>
        </p:spPr>
        <p:txBody>
          <a:bodyPr anchor="b">
            <a:normAutofit/>
          </a:bodyPr>
          <a:lstStyle/>
          <a:p>
            <a:pPr fontAlgn="base"/>
            <a: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  <a:t>The Voices of Gifted Adults: </a:t>
            </a:r>
            <a:b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</a:br>
            <a:b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</a:br>
            <a:r>
              <a:rPr lang="en-NZ" sz="4700" b="1" dirty="0">
                <a:solidFill>
                  <a:schemeClr val="bg1"/>
                </a:solidFill>
                <a:latin typeface="Abadi" panose="020B0604020202020204" pitchFamily="34" charset="0"/>
              </a:rPr>
              <a:t>A Focus Group Study</a:t>
            </a:r>
            <a:endParaRPr lang="en-NZ" sz="4700" dirty="0">
              <a:solidFill>
                <a:schemeClr val="bg1"/>
              </a:solidFill>
              <a:latin typeface="Abadi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EA68F7E-337E-460D-A5E9-7E7F19CC1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7848" y="5314888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NZ" sz="4800" dirty="0">
                <a:solidFill>
                  <a:schemeClr val="bg1"/>
                </a:solidFill>
                <a:latin typeface="Abadi" panose="020B0604020104020204" pitchFamily="34" charset="0"/>
              </a:rPr>
              <a:t>We are not that!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C2B4F-33CE-4628-BF0D-227150C1D011}"/>
              </a:ext>
            </a:extLst>
          </p:cNvPr>
          <p:cNvSpPr txBox="1"/>
          <p:nvPr/>
        </p:nvSpPr>
        <p:spPr>
          <a:xfrm>
            <a:off x="1378902" y="2347029"/>
            <a:ext cx="100484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/>
              <a:t>Maggie Brown</a:t>
            </a:r>
          </a:p>
          <a:p>
            <a:pPr algn="ctr"/>
            <a:endParaRPr lang="en-NZ" sz="4000" b="1" dirty="0"/>
          </a:p>
          <a:p>
            <a:pPr algn="ctr"/>
            <a:r>
              <a:rPr lang="en-NZ" sz="4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maggie.brown@auckland.ac.nz</a:t>
            </a:r>
            <a:endParaRPr lang="en-NZ" sz="4000" b="1" dirty="0"/>
          </a:p>
          <a:p>
            <a:pPr algn="ctr"/>
            <a:endParaRPr lang="en-NZ" sz="4000" b="1" dirty="0"/>
          </a:p>
          <a:p>
            <a:pPr algn="ctr"/>
            <a:r>
              <a:rPr lang="en-NZ" sz="4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www.focusgroupsgifted.auckland.ac.nz</a:t>
            </a:r>
            <a:endParaRPr lang="en-NZ" sz="4000" b="1" dirty="0"/>
          </a:p>
          <a:p>
            <a:pPr algn="ctr"/>
            <a:endParaRPr lang="en-NZ" sz="4000" b="1" dirty="0"/>
          </a:p>
          <a:p>
            <a:pPr algn="ctr"/>
            <a:r>
              <a:rPr lang="en-NZ" sz="4000" b="1" dirty="0">
                <a:solidFill>
                  <a:schemeClr val="tx2"/>
                </a:solidFill>
              </a:rPr>
              <a:t>www.maggiebrown.co</a:t>
            </a:r>
          </a:p>
          <a:p>
            <a:pPr algn="ctr"/>
            <a:endParaRPr lang="en-NZ" sz="3200" b="1" dirty="0"/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974A090-27FA-40EE-9ADF-0F3B5F3764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052" y="233476"/>
            <a:ext cx="5169389" cy="17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BBF7D3-3A88-4588-B632-26F907467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451097"/>
            <a:ext cx="12294704" cy="240690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NZ" sz="3600" dirty="0"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en-NZ" sz="3600" dirty="0">
                <a:latin typeface="Abadi" panose="020B0604020104020204" pitchFamily="34" charset="0"/>
              </a:rPr>
              <a:t>The study is part of a larger research project including:</a:t>
            </a:r>
            <a:endParaRPr lang="en-NZ" sz="3600" dirty="0"/>
          </a:p>
          <a:p>
            <a:pPr marL="0" indent="0" algn="ctr">
              <a:buNone/>
            </a:pPr>
            <a:r>
              <a:rPr lang="en-NZ" sz="4000" b="1" dirty="0">
                <a:latin typeface="Abadi" panose="020B0604020104020204" pitchFamily="34" charset="0"/>
              </a:rPr>
              <a:t>www.delphistudy.auckland.ac.nz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2948A25-4789-4143-8DF2-D02B7F49EE4A}"/>
              </a:ext>
            </a:extLst>
          </p:cNvPr>
          <p:cNvSpPr txBox="1">
            <a:spLocks/>
          </p:cNvSpPr>
          <p:nvPr/>
        </p:nvSpPr>
        <p:spPr>
          <a:xfrm>
            <a:off x="882097" y="625318"/>
            <a:ext cx="10427806" cy="3241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NZ" sz="4000" b="1" dirty="0">
                <a:solidFill>
                  <a:schemeClr val="bg1"/>
                </a:solidFill>
                <a:latin typeface="Abadi" panose="020B0604020104020204" pitchFamily="34" charset="0"/>
              </a:rPr>
              <a:t>PURPOSE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NZ" sz="4000" b="1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NZ" sz="4000" b="1" dirty="0">
                <a:solidFill>
                  <a:schemeClr val="bg1"/>
                </a:solidFill>
                <a:latin typeface="Abadi" panose="020B0604020104020204" pitchFamily="34" charset="0"/>
              </a:rPr>
              <a:t>to add the voices of gifted adults to key conversations emerging within the study of adult giftedness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1BF161-37F5-483E-86A3-C07E4B2EA074}"/>
              </a:ext>
            </a:extLst>
          </p:cNvPr>
          <p:cNvCxnSpPr>
            <a:cxnSpLocks/>
          </p:cNvCxnSpPr>
          <p:nvPr/>
        </p:nvCxnSpPr>
        <p:spPr>
          <a:xfrm>
            <a:off x="0" y="4353339"/>
            <a:ext cx="12115800" cy="0"/>
          </a:xfrm>
          <a:prstGeom prst="line">
            <a:avLst/>
          </a:prstGeom>
          <a:ln w="161925" cmpd="tri"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07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2AB75C-1F56-4E86-A871-336AC402AA81}"/>
              </a:ext>
            </a:extLst>
          </p:cNvPr>
          <p:cNvSpPr/>
          <p:nvPr/>
        </p:nvSpPr>
        <p:spPr>
          <a:xfrm>
            <a:off x="4059972" y="698404"/>
            <a:ext cx="7326757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NZ" sz="4000" b="1" dirty="0">
                <a:latin typeface="Abadi" panose="020B0604020104020204" pitchFamily="34" charset="0"/>
              </a:rPr>
              <a:t>What is the </a:t>
            </a:r>
            <a:r>
              <a:rPr lang="en-NZ" sz="4000" b="1" dirty="0">
                <a:solidFill>
                  <a:schemeClr val="accent1"/>
                </a:solidFill>
                <a:latin typeface="Abadi" panose="020B0604020104020204" pitchFamily="34" charset="0"/>
              </a:rPr>
              <a:t>current state </a:t>
            </a:r>
            <a:r>
              <a:rPr lang="en-NZ" sz="4000" b="1" dirty="0">
                <a:latin typeface="Abadi" panose="020B0604020104020204" pitchFamily="34" charset="0"/>
              </a:rPr>
              <a:t>of research &amp; knowledge about gifted adults?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58944-1732-4E06-93F5-B805798F0B37}"/>
              </a:ext>
            </a:extLst>
          </p:cNvPr>
          <p:cNvSpPr/>
          <p:nvPr/>
        </p:nvSpPr>
        <p:spPr>
          <a:xfrm>
            <a:off x="4059972" y="4512777"/>
            <a:ext cx="7326757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NZ" sz="4000" b="1" dirty="0">
                <a:latin typeface="Abadi" panose="020B0604020104020204" pitchFamily="34" charset="0"/>
              </a:rPr>
              <a:t>How should research efforts be directed in the </a:t>
            </a:r>
            <a:r>
              <a:rPr lang="en-NZ" sz="4000" b="1" dirty="0">
                <a:solidFill>
                  <a:schemeClr val="accent1"/>
                </a:solidFill>
                <a:latin typeface="Abadi" panose="020B0604020104020204" pitchFamily="34" charset="0"/>
              </a:rPr>
              <a:t>next 5 years?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B85887-61B2-4CF3-88A6-86921A35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47" y="331968"/>
            <a:ext cx="3126850" cy="3256058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AAF32-685B-4696-8CA9-A29A57B38075}"/>
              </a:ext>
            </a:extLst>
          </p:cNvPr>
          <p:cNvSpPr/>
          <p:nvPr/>
        </p:nvSpPr>
        <p:spPr>
          <a:xfrm>
            <a:off x="4059972" y="2573785"/>
            <a:ext cx="7326757" cy="193899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NZ" sz="4000" b="1" dirty="0">
                <a:solidFill>
                  <a:schemeClr val="accent1"/>
                </a:solidFill>
                <a:latin typeface="Abadi" panose="020B0604020104020204" pitchFamily="34" charset="0"/>
              </a:rPr>
              <a:t>What is needed </a:t>
            </a:r>
            <a:r>
              <a:rPr lang="en-NZ" sz="4000" b="1" dirty="0">
                <a:solidFill>
                  <a:schemeClr val="bg1"/>
                </a:solidFill>
                <a:latin typeface="Abadi" panose="020B0604020104020204" pitchFamily="34" charset="0"/>
              </a:rPr>
              <a:t>to develop research</a:t>
            </a:r>
            <a:r>
              <a:rPr lang="en-NZ" sz="4000" b="1" dirty="0">
                <a:solidFill>
                  <a:schemeClr val="accent1"/>
                </a:solidFill>
                <a:latin typeface="Abadi" panose="020B0604020104020204" pitchFamily="34" charset="0"/>
              </a:rPr>
              <a:t> </a:t>
            </a:r>
            <a:r>
              <a:rPr lang="en-NZ" sz="4000" b="1" dirty="0">
                <a:solidFill>
                  <a:schemeClr val="bg1"/>
                </a:solidFill>
                <a:latin typeface="Abadi" panose="020B0604020104020204" pitchFamily="34" charset="0"/>
              </a:rPr>
              <a:t>that increases our understanding?</a:t>
            </a:r>
          </a:p>
        </p:txBody>
      </p:sp>
    </p:spTree>
    <p:extLst>
      <p:ext uri="{BB962C8B-B14F-4D97-AF65-F5344CB8AC3E}">
        <p14:creationId xmlns:p14="http://schemas.microsoft.com/office/powerpoint/2010/main" val="33314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80CE575A-4AF1-4069-B1E0-8F9CE9CBFD02}"/>
              </a:ext>
            </a:extLst>
          </p:cNvPr>
          <p:cNvSpPr txBox="1"/>
          <p:nvPr/>
        </p:nvSpPr>
        <p:spPr>
          <a:xfrm>
            <a:off x="2157337" y="187368"/>
            <a:ext cx="7912205" cy="1115250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Configurative Lit Review</a:t>
            </a:r>
            <a:endParaRPr lang="en-NZ" sz="4800" b="1" kern="0" dirty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the</a:t>
            </a:r>
            <a:r>
              <a:rPr kumimoji="0" lang="en-NZ" sz="20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published literature says</a:t>
            </a:r>
            <a:endParaRPr kumimoji="0" lang="en-NZ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0EF3F2A7-9404-4CF5-A8DC-D3C56060C230}"/>
              </a:ext>
            </a:extLst>
          </p:cNvPr>
          <p:cNvSpPr txBox="1"/>
          <p:nvPr/>
        </p:nvSpPr>
        <p:spPr>
          <a:xfrm>
            <a:off x="0" y="4195159"/>
            <a:ext cx="3734905" cy="680358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Delphi Study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2000" b="1" kern="0" dirty="0">
                <a:solidFill>
                  <a:sysClr val="windowText" lastClr="000000"/>
                </a:solidFill>
                <a:latin typeface="Calibri"/>
              </a:rPr>
              <a:t>What the experts say</a:t>
            </a:r>
            <a:r>
              <a:rPr kumimoji="0" lang="en-NZ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0B11CEE6-2ECE-4795-9D53-3DF3938C01A9}"/>
              </a:ext>
            </a:extLst>
          </p:cNvPr>
          <p:cNvSpPr txBox="1"/>
          <p:nvPr/>
        </p:nvSpPr>
        <p:spPr>
          <a:xfrm>
            <a:off x="8078011" y="4264072"/>
            <a:ext cx="3620263" cy="713015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Groups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2000" b="1" kern="0" dirty="0">
                <a:solidFill>
                  <a:sysClr val="windowText" lastClr="000000"/>
                </a:solidFill>
                <a:latin typeface="Calibri"/>
              </a:rPr>
              <a:t>What gifted adults say</a:t>
            </a:r>
            <a:r>
              <a:rPr kumimoji="0" lang="en-NZ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0" name="Left-Right-Up Arrow 9"/>
          <p:cNvSpPr/>
          <p:nvPr/>
        </p:nvSpPr>
        <p:spPr>
          <a:xfrm>
            <a:off x="3529131" y="1292251"/>
            <a:ext cx="4526657" cy="4390632"/>
          </a:xfrm>
          <a:prstGeom prst="leftRightUpArrow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632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Up Arrow 5">
            <a:extLst>
              <a:ext uri="{FF2B5EF4-FFF2-40B4-BE49-F238E27FC236}">
                <a16:creationId xmlns:a16="http://schemas.microsoft.com/office/drawing/2014/main" id="{9F0CD815-A09B-4E13-879D-0506F8F5CE26}"/>
              </a:ext>
            </a:extLst>
          </p:cNvPr>
          <p:cNvSpPr/>
          <p:nvPr/>
        </p:nvSpPr>
        <p:spPr>
          <a:xfrm rot="13310789">
            <a:off x="4012875" y="2140328"/>
            <a:ext cx="3793436" cy="3805360"/>
          </a:xfrm>
          <a:prstGeom prst="leftUpArrow">
            <a:avLst>
              <a:gd name="adj1" fmla="val 25000"/>
              <a:gd name="adj2" fmla="val 21505"/>
              <a:gd name="adj3" fmla="val 25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100" b="0" i="0" u="none" strike="noStrike" kern="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80CE575A-4AF1-4069-B1E0-8F9CE9CBFD02}"/>
              </a:ext>
            </a:extLst>
          </p:cNvPr>
          <p:cNvSpPr txBox="1"/>
          <p:nvPr/>
        </p:nvSpPr>
        <p:spPr>
          <a:xfrm>
            <a:off x="4103278" y="399281"/>
            <a:ext cx="3612630" cy="1115250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5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Lit Review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5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0EF3F2A7-9404-4CF5-A8DC-D3C56060C230}"/>
              </a:ext>
            </a:extLst>
          </p:cNvPr>
          <p:cNvSpPr txBox="1"/>
          <p:nvPr/>
        </p:nvSpPr>
        <p:spPr>
          <a:xfrm>
            <a:off x="1091953" y="5177169"/>
            <a:ext cx="4119931" cy="680358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Delphi Study</a:t>
            </a:r>
            <a:r>
              <a:rPr kumimoji="0" lang="en-NZ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0B11CEE6-2ECE-4795-9D53-3DF3938C01A9}"/>
              </a:ext>
            </a:extLst>
          </p:cNvPr>
          <p:cNvSpPr txBox="1"/>
          <p:nvPr/>
        </p:nvSpPr>
        <p:spPr>
          <a:xfrm>
            <a:off x="6641793" y="4906420"/>
            <a:ext cx="4408714" cy="713015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Groups</a:t>
            </a:r>
            <a:r>
              <a:rPr kumimoji="0" lang="en-NZ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</a:t>
            </a:r>
            <a:r>
              <a:rPr kumimoji="0" lang="en-NZ" sz="4000" b="1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Voice!</a:t>
            </a:r>
            <a:endParaRPr kumimoji="0" lang="en-NZ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0" y="4502426"/>
            <a:ext cx="4408714" cy="222332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761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6057BE5-F189-420B-80CC-56A29CF49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50314"/>
              </p:ext>
            </p:extLst>
          </p:nvPr>
        </p:nvGraphicFramePr>
        <p:xfrm>
          <a:off x="-36444" y="-695739"/>
          <a:ext cx="12228444" cy="600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7111">
                  <a:extLst>
                    <a:ext uri="{9D8B030D-6E8A-4147-A177-3AD203B41FA5}">
                      <a16:colId xmlns:a16="http://schemas.microsoft.com/office/drawing/2014/main" val="296206688"/>
                    </a:ext>
                  </a:extLst>
                </a:gridCol>
                <a:gridCol w="3057111">
                  <a:extLst>
                    <a:ext uri="{9D8B030D-6E8A-4147-A177-3AD203B41FA5}">
                      <a16:colId xmlns:a16="http://schemas.microsoft.com/office/drawing/2014/main" val="3612655785"/>
                    </a:ext>
                  </a:extLst>
                </a:gridCol>
                <a:gridCol w="3057111">
                  <a:extLst>
                    <a:ext uri="{9D8B030D-6E8A-4147-A177-3AD203B41FA5}">
                      <a16:colId xmlns:a16="http://schemas.microsoft.com/office/drawing/2014/main" val="3688186686"/>
                    </a:ext>
                  </a:extLst>
                </a:gridCol>
                <a:gridCol w="3057111">
                  <a:extLst>
                    <a:ext uri="{9D8B030D-6E8A-4147-A177-3AD203B41FA5}">
                      <a16:colId xmlns:a16="http://schemas.microsoft.com/office/drawing/2014/main" val="506861002"/>
                    </a:ext>
                  </a:extLst>
                </a:gridCol>
              </a:tblGrid>
              <a:tr h="69859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1200">
                          <a:effectLst/>
                        </a:rPr>
                        <a:t> </a:t>
                      </a:r>
                      <a:endParaRPr lang="en-N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1200" dirty="0">
                          <a:effectLst/>
                        </a:rPr>
                        <a:t> 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71450" algn="l"/>
                          <a:tab pos="1294130" algn="r"/>
                        </a:tabLst>
                      </a:pPr>
                      <a:r>
                        <a:rPr lang="en-NZ" sz="1200" dirty="0">
                          <a:effectLst/>
                        </a:rPr>
                        <a:t>		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392491"/>
                  </a:ext>
                </a:extLst>
              </a:tr>
              <a:tr h="106083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Focus Group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Group Size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Female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Male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176902"/>
                  </a:ext>
                </a:extLst>
              </a:tr>
              <a:tr h="106083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A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4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2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2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9957634"/>
                  </a:ext>
                </a:extLst>
              </a:tr>
              <a:tr h="106083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B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3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2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1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6832851"/>
                  </a:ext>
                </a:extLst>
              </a:tr>
              <a:tr h="106083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C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5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3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2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132969"/>
                  </a:ext>
                </a:extLst>
              </a:tr>
              <a:tr h="106083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D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>
                          <a:effectLst/>
                        </a:rPr>
                        <a:t>3</a:t>
                      </a:r>
                      <a:endParaRPr lang="en-NZ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2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NZ" sz="3200" dirty="0">
                          <a:effectLst/>
                        </a:rPr>
                        <a:t>1</a:t>
                      </a:r>
                      <a:endParaRPr lang="en-NZ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398041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084F2DB-41B1-408F-94A6-8DB227BE89D7}"/>
              </a:ext>
            </a:extLst>
          </p:cNvPr>
          <p:cNvSpPr/>
          <p:nvPr/>
        </p:nvSpPr>
        <p:spPr>
          <a:xfrm>
            <a:off x="496956" y="5581975"/>
            <a:ext cx="11340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Canada, USA, Switzerland, Germany, the Netherlands, Australia, New Zealand &amp; South Korea.</a:t>
            </a:r>
            <a:endParaRPr lang="en-NZ" sz="3200" b="1" dirty="0"/>
          </a:p>
        </p:txBody>
      </p:sp>
    </p:spTree>
    <p:extLst>
      <p:ext uri="{BB962C8B-B14F-4D97-AF65-F5344CB8AC3E}">
        <p14:creationId xmlns:p14="http://schemas.microsoft.com/office/powerpoint/2010/main" val="155339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1462" y="494041"/>
            <a:ext cx="2752354" cy="27092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ThematicANALYSIS</a:t>
            </a:r>
            <a:endParaRPr lang="en-US" sz="36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328BAC-5A7F-4A96-AA23-96D18DEBD14F}"/>
              </a:ext>
            </a:extLst>
          </p:cNvPr>
          <p:cNvSpPr txBox="1"/>
          <p:nvPr/>
        </p:nvSpPr>
        <p:spPr>
          <a:xfrm>
            <a:off x="952287" y="4916078"/>
            <a:ext cx="11458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Braun, V., &amp; Clarke, V. (2006). Using thematic analysis in psychology.</a:t>
            </a:r>
            <a:r>
              <a:rPr lang="en-AU" sz="3200" b="1" i="1" dirty="0"/>
              <a:t> Qualitative Research in Psychology, 3</a:t>
            </a:r>
            <a:r>
              <a:rPr lang="en-AU" sz="3200" b="1" dirty="0"/>
              <a:t>(2), 77-101. </a:t>
            </a:r>
            <a:endParaRPr lang="en-NZ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9095DD-1824-4D67-80B1-88E274A42802}"/>
              </a:ext>
            </a:extLst>
          </p:cNvPr>
          <p:cNvSpPr txBox="1"/>
          <p:nvPr/>
        </p:nvSpPr>
        <p:spPr>
          <a:xfrm>
            <a:off x="5068782" y="1079658"/>
            <a:ext cx="51884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NZ" sz="4400" b="1" dirty="0"/>
              <a:t>  Not tied to theory</a:t>
            </a:r>
          </a:p>
          <a:p>
            <a:pPr>
              <a:buFont typeface="Arial" pitchFamily="34" charset="0"/>
              <a:buChar char="•"/>
            </a:pPr>
            <a:r>
              <a:rPr lang="en-NZ" sz="4400" b="1" dirty="0"/>
              <a:t>  Grounded</a:t>
            </a:r>
          </a:p>
          <a:p>
            <a:pPr>
              <a:buFont typeface="Arial" pitchFamily="34" charset="0"/>
              <a:buChar char="•"/>
            </a:pPr>
            <a:r>
              <a:rPr lang="en-NZ" sz="4400" b="1" dirty="0"/>
              <a:t>  Emergent</a:t>
            </a:r>
          </a:p>
        </p:txBody>
      </p:sp>
    </p:spTree>
    <p:extLst>
      <p:ext uri="{BB962C8B-B14F-4D97-AF65-F5344CB8AC3E}">
        <p14:creationId xmlns:p14="http://schemas.microsoft.com/office/powerpoint/2010/main" val="502081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3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4EA5E-AF46-4A2E-B8D7-0259E908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6" y="643467"/>
            <a:ext cx="4313582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NZ" dirty="0">
                <a:solidFill>
                  <a:schemeClr val="bg1"/>
                </a:solidFill>
              </a:rPr>
              <a:t>We are not that!</a:t>
            </a:r>
          </a:p>
        </p:txBody>
      </p:sp>
      <p:sp>
        <p:nvSpPr>
          <p:cNvPr id="1031" name="Content Placeholder 1030">
            <a:extLst>
              <a:ext uri="{FF2B5EF4-FFF2-40B4-BE49-F238E27FC236}">
                <a16:creationId xmlns:a16="http://schemas.microsoft.com/office/drawing/2014/main" id="{D33E20F1-83F7-42F6-931B-A738609C9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6" y="2395167"/>
            <a:ext cx="4313582" cy="469127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Trapped within the usual narrative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Othering: out of place and somehow ‘wrong’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Values are being imposed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9" name="Picture 2" descr="https://focusgroupsgifted.blogs.auckland.ac.nz/files/2017/07/Word-Art-1jus9yp.png">
            <a:extLst>
              <a:ext uri="{FF2B5EF4-FFF2-40B4-BE49-F238E27FC236}">
                <a16:creationId xmlns:a16="http://schemas.microsoft.com/office/drawing/2014/main" id="{6FAB3E97-B53E-4267-B80C-FEBA87F39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231119"/>
            <a:ext cx="6250769" cy="423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75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2AB75C-1F56-4E86-A871-336AC402AA81}"/>
              </a:ext>
            </a:extLst>
          </p:cNvPr>
          <p:cNvSpPr/>
          <p:nvPr/>
        </p:nvSpPr>
        <p:spPr>
          <a:xfrm>
            <a:off x="4059972" y="698404"/>
            <a:ext cx="7326757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NZ" sz="4000" b="1" dirty="0">
                <a:latin typeface="Abadi" panose="020B0604020104020204" pitchFamily="34" charset="0"/>
              </a:rPr>
              <a:t>What is the </a:t>
            </a:r>
            <a:r>
              <a:rPr lang="en-NZ" sz="4000" b="1" dirty="0">
                <a:solidFill>
                  <a:srgbClr val="FF0000"/>
                </a:solidFill>
                <a:latin typeface="Abadi" panose="020B0604020104020204" pitchFamily="34" charset="0"/>
              </a:rPr>
              <a:t>current state </a:t>
            </a:r>
            <a:r>
              <a:rPr lang="en-NZ" sz="4000" b="1" dirty="0">
                <a:latin typeface="Abadi" panose="020B0604020104020204" pitchFamily="34" charset="0"/>
              </a:rPr>
              <a:t>of research &amp; knowledge about gifted adults?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58944-1732-4E06-93F5-B805798F0B37}"/>
              </a:ext>
            </a:extLst>
          </p:cNvPr>
          <p:cNvSpPr/>
          <p:nvPr/>
        </p:nvSpPr>
        <p:spPr>
          <a:xfrm>
            <a:off x="4059972" y="4512777"/>
            <a:ext cx="7326757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NZ" sz="4000" b="1" dirty="0">
                <a:latin typeface="Abadi" panose="020B0604020104020204" pitchFamily="34" charset="0"/>
              </a:rPr>
              <a:t>How should research efforts be directed in the </a:t>
            </a:r>
            <a:r>
              <a:rPr lang="en-NZ" sz="4000" b="1" dirty="0">
                <a:solidFill>
                  <a:srgbClr val="FF0000"/>
                </a:solidFill>
                <a:latin typeface="Abadi" panose="020B0604020104020204" pitchFamily="34" charset="0"/>
              </a:rPr>
              <a:t>next 5 years?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B85887-61B2-4CF3-88A6-86921A35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47" y="331968"/>
            <a:ext cx="3126850" cy="3256058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AAF32-685B-4696-8CA9-A29A57B38075}"/>
              </a:ext>
            </a:extLst>
          </p:cNvPr>
          <p:cNvSpPr/>
          <p:nvPr/>
        </p:nvSpPr>
        <p:spPr>
          <a:xfrm>
            <a:off x="4059972" y="2573785"/>
            <a:ext cx="7326757" cy="193899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NZ" sz="4000" b="1" dirty="0">
                <a:solidFill>
                  <a:srgbClr val="FF0000"/>
                </a:solidFill>
                <a:latin typeface="Abadi" panose="020B0604020104020204" pitchFamily="34" charset="0"/>
              </a:rPr>
              <a:t>What is needed </a:t>
            </a:r>
            <a:r>
              <a:rPr lang="en-NZ" sz="4000" b="1" dirty="0">
                <a:solidFill>
                  <a:schemeClr val="bg1"/>
                </a:solidFill>
                <a:latin typeface="Abadi" panose="020B0604020104020204" pitchFamily="34" charset="0"/>
              </a:rPr>
              <a:t>to develop research</a:t>
            </a:r>
            <a:r>
              <a:rPr lang="en-NZ" sz="4000" b="1" dirty="0">
                <a:solidFill>
                  <a:schemeClr val="accent1"/>
                </a:solidFill>
                <a:latin typeface="Abadi" panose="020B0604020104020204" pitchFamily="34" charset="0"/>
              </a:rPr>
              <a:t> </a:t>
            </a:r>
            <a:r>
              <a:rPr lang="en-NZ" sz="4000" b="1" dirty="0">
                <a:solidFill>
                  <a:schemeClr val="bg1"/>
                </a:solidFill>
                <a:latin typeface="Abadi" panose="020B0604020104020204" pitchFamily="34" charset="0"/>
              </a:rPr>
              <a:t>that increases our understanding?</a:t>
            </a:r>
          </a:p>
        </p:txBody>
      </p:sp>
    </p:spTree>
    <p:extLst>
      <p:ext uri="{BB962C8B-B14F-4D97-AF65-F5344CB8AC3E}">
        <p14:creationId xmlns:p14="http://schemas.microsoft.com/office/powerpoint/2010/main" val="192599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564</TotalTime>
  <Words>366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Abadi</vt:lpstr>
      <vt:lpstr>Arial</vt:lpstr>
      <vt:lpstr>Calibri</vt:lpstr>
      <vt:lpstr>Calibri Light</vt:lpstr>
      <vt:lpstr>Times New Roman</vt:lpstr>
      <vt:lpstr>Office Theme</vt:lpstr>
      <vt:lpstr>The Voices of Gifted Adults:   A Focus Group Study</vt:lpstr>
      <vt:lpstr>PowerPoint Presentation</vt:lpstr>
      <vt:lpstr>?</vt:lpstr>
      <vt:lpstr>PowerPoint Presentation</vt:lpstr>
      <vt:lpstr>PowerPoint Presentation</vt:lpstr>
      <vt:lpstr>PowerPoint Presentation</vt:lpstr>
      <vt:lpstr>PowerPoint Presentation</vt:lpstr>
      <vt:lpstr>We are not that!</vt:lpstr>
      <vt:lpstr>?</vt:lpstr>
      <vt:lpstr>However it happens, research needs to respond to real needs and issues</vt:lpstr>
      <vt:lpstr>The Voices of Gifted Adults:   A Focus Group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Voices of Gifted Adults:   A Focus Group Study</dc:title>
  <dc:creator>Maggie Brown</dc:creator>
  <cp:lastModifiedBy>Maggie Brown</cp:lastModifiedBy>
  <cp:revision>26</cp:revision>
  <dcterms:created xsi:type="dcterms:W3CDTF">2019-07-09T13:28:46Z</dcterms:created>
  <dcterms:modified xsi:type="dcterms:W3CDTF">2019-07-28T12:54:12Z</dcterms:modified>
</cp:coreProperties>
</file>