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 id="2147483662" r:id="rId2"/>
  </p:sldMasterIdLst>
  <p:notesMasterIdLst>
    <p:notesMasterId r:id="rId3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64" d="100"/>
          <a:sy n="64" d="100"/>
        </p:scale>
        <p:origin x="78" y="576"/>
      </p:cViewPr>
      <p:guideLst/>
    </p:cSldViewPr>
  </p:slideViewPr>
  <p:notesTextViewPr>
    <p:cViewPr>
      <p:scale>
        <a:sx n="1" d="1"/>
        <a:sy n="1" d="1"/>
      </p:scale>
      <p:origin x="0" y="-1032"/>
    </p:cViewPr>
  </p:notesTextViewPr>
  <p:notesViewPr>
    <p:cSldViewPr snapToGrid="0">
      <p:cViewPr varScale="1">
        <p:scale>
          <a:sx n="69" d="100"/>
          <a:sy n="69" d="100"/>
        </p:scale>
        <p:origin x="149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62" tIns="46568" rIns="93162" bIns="46568"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62" tIns="46568" rIns="93162" bIns="46568"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62" tIns="46568" rIns="93162" bIns="46568"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smtClean="0">
                <a:solidFill>
                  <a:schemeClr val="dk1"/>
                </a:solidFill>
                <a:latin typeface="Calibri"/>
                <a:ea typeface="Calibri"/>
                <a:cs typeface="Calibri"/>
                <a:sym typeface="Calibri"/>
              </a:rPr>
              <a:pPr algn="r">
                <a:buSzPts val="1200"/>
              </a:pP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huffingtonpost.com"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verywellmind.com/what-is-active-listening-3024343"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seng.gifted.org/appropriate-expectations-for-the-gifted-child"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davidson.org.search-database/entry/Al0241"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brilliantmindfulness.com-for-teachers2/"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positivepsychologyprogram.kindness-activities-empathy-worksheets/#teachkindness"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scholarworks.wmich.edu/"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knowhownonprofit.org/"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giftedchallenges.blogspot.com/"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funeducation.com/News/kids-IQ-Test-Information/illinois-gifted-students-make-a-difference-at-local-hospital"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104" name="Google Shape;104;p1: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pPr>
            <a:r>
              <a:rPr lang="en-US"/>
              <a:t>©2018</a:t>
            </a:r>
            <a:endParaRPr/>
          </a:p>
          <a:p>
            <a:pPr marL="0" indent="0">
              <a:lnSpc>
                <a:spcPct val="115000"/>
              </a:lnSpc>
              <a:buClr>
                <a:schemeClr val="dk1"/>
              </a:buClr>
              <a:buSzPts val="1100"/>
            </a:pPr>
            <a:r>
              <a:rPr lang="en-US"/>
              <a:t>Developing empathy skills is a little like practicing yoga. You have to do it every day and grow more flexible and balanced each day.</a:t>
            </a:r>
            <a:endParaRPr/>
          </a:p>
          <a:p>
            <a:pPr marL="0" indent="0"/>
            <a:endParaRPr/>
          </a:p>
        </p:txBody>
      </p:sp>
      <p:sp>
        <p:nvSpPr>
          <p:cNvPr id="234" name="Google Shape;234;p10: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buClr>
                <a:schemeClr val="dk1"/>
              </a:buClr>
              <a:buSzPts val="1100"/>
            </a:pPr>
            <a:r>
              <a:rPr lang="en-US" sz="1100">
                <a:latin typeface="Arial"/>
                <a:ea typeface="Arial"/>
                <a:cs typeface="Arial"/>
                <a:sym typeface="Arial"/>
              </a:rPr>
              <a:t>Gaining Literacy</a:t>
            </a:r>
            <a:endParaRPr/>
          </a:p>
          <a:p>
            <a:pPr marL="0" indent="0">
              <a:lnSpc>
                <a:spcPct val="115000"/>
              </a:lnSpc>
              <a:buClr>
                <a:schemeClr val="dk1"/>
              </a:buClr>
              <a:buSzPts val="1100"/>
            </a:pPr>
            <a:r>
              <a:rPr lang="en-US" sz="1100">
                <a:latin typeface="Arial"/>
                <a:ea typeface="Arial"/>
                <a:cs typeface="Arial"/>
                <a:sym typeface="Arial"/>
              </a:rPr>
              <a:t>Understanding Others</a:t>
            </a:r>
            <a:endParaRPr/>
          </a:p>
          <a:p>
            <a:pPr marL="0" indent="0">
              <a:lnSpc>
                <a:spcPct val="115000"/>
              </a:lnSpc>
              <a:buClr>
                <a:schemeClr val="dk1"/>
              </a:buClr>
              <a:buSzPts val="1100"/>
            </a:pPr>
            <a:r>
              <a:rPr lang="en-US" sz="1100">
                <a:latin typeface="Arial"/>
                <a:ea typeface="Arial"/>
                <a:cs typeface="Arial"/>
                <a:sym typeface="Arial"/>
              </a:rPr>
              <a:t>Feeling What Others Feel</a:t>
            </a:r>
            <a:endParaRPr sz="1100">
              <a:latin typeface="Arial"/>
              <a:ea typeface="Arial"/>
              <a:cs typeface="Arial"/>
              <a:sym typeface="Arial"/>
            </a:endParaRPr>
          </a:p>
          <a:p>
            <a:pPr marL="0" indent="0">
              <a:lnSpc>
                <a:spcPct val="115000"/>
              </a:lnSpc>
              <a:buClr>
                <a:schemeClr val="dk1"/>
              </a:buClr>
              <a:buSzPts val="1100"/>
            </a:pPr>
            <a:r>
              <a:rPr lang="en-US" sz="1400"/>
              <a:t>Slide 11 Literacy- tuning in to emotions of ourselves and those around us.</a:t>
            </a:r>
            <a:endParaRPr sz="1400"/>
          </a:p>
          <a:p>
            <a:pPr marL="0" indent="0">
              <a:lnSpc>
                <a:spcPct val="115000"/>
              </a:lnSpc>
              <a:spcBef>
                <a:spcPts val="1019"/>
              </a:spcBef>
              <a:buClr>
                <a:schemeClr val="dk1"/>
              </a:buClr>
              <a:buSzPts val="1100"/>
            </a:pPr>
            <a:r>
              <a:rPr lang="en-US" sz="1400"/>
              <a:t>	Gaining literacy,</a:t>
            </a:r>
            <a:endParaRPr sz="1400"/>
          </a:p>
          <a:p>
            <a:pPr marL="0" indent="0">
              <a:spcBef>
                <a:spcPts val="1019"/>
              </a:spcBef>
              <a:buClr>
                <a:schemeClr val="dk1"/>
              </a:buClr>
              <a:buSzPts val="1100"/>
            </a:pPr>
            <a:r>
              <a:rPr lang="en-US" sz="1400"/>
              <a:t>	Understanding others</a:t>
            </a:r>
            <a:endParaRPr sz="1400"/>
          </a:p>
          <a:p>
            <a:pPr marL="0" indent="0">
              <a:spcBef>
                <a:spcPts val="1019"/>
              </a:spcBef>
              <a:buClr>
                <a:schemeClr val="dk1"/>
              </a:buClr>
              <a:buSzPts val="1100"/>
            </a:pPr>
            <a:r>
              <a:rPr lang="en-US" sz="1400"/>
              <a:t>	Feeling what others feel</a:t>
            </a:r>
            <a:endParaRPr sz="1400"/>
          </a:p>
          <a:p>
            <a:pPr marL="0" indent="0">
              <a:spcBef>
                <a:spcPts val="1019"/>
              </a:spcBef>
              <a:buClr>
                <a:schemeClr val="dk1"/>
              </a:buClr>
              <a:buSzPts val="1100"/>
            </a:pPr>
            <a:r>
              <a:rPr lang="en-US" sz="1400"/>
              <a:t>Strategy: Active listening</a:t>
            </a:r>
            <a:endParaRPr sz="1400"/>
          </a:p>
          <a:p>
            <a:pPr marL="0" indent="0">
              <a:spcBef>
                <a:spcPts val="1019"/>
              </a:spcBef>
              <a:buClr>
                <a:schemeClr val="dk1"/>
              </a:buClr>
              <a:buSzPts val="1100"/>
            </a:pPr>
            <a:r>
              <a:rPr lang="en-US" sz="1400"/>
              <a:t>Chen, Amanda,( 2018)16 Habits of Highly Sensitive people. Retrieved July 25 from </a:t>
            </a:r>
            <a:r>
              <a:rPr lang="en-US" sz="1400" u="sng">
                <a:solidFill>
                  <a:schemeClr val="hlink"/>
                </a:solidFill>
                <a:hlinkClick r:id="rId3"/>
              </a:rPr>
              <a:t>https://www.huffingtonpost.com</a:t>
            </a:r>
            <a:r>
              <a:rPr lang="en-US" sz="1400"/>
              <a:t>. </a:t>
            </a:r>
            <a:endParaRPr sz="1400"/>
          </a:p>
          <a:p>
            <a:pPr marL="0" indent="0">
              <a:spcBef>
                <a:spcPts val="1019"/>
              </a:spcBef>
              <a:buClr>
                <a:schemeClr val="dk1"/>
              </a:buClr>
              <a:buSzPts val="1100"/>
            </a:pPr>
            <a:r>
              <a:rPr lang="en-US" sz="1400"/>
              <a:t>High Sensitivity:</a:t>
            </a:r>
            <a:endParaRPr sz="1400"/>
          </a:p>
          <a:p>
            <a:pPr marL="698830" indent="-323533">
              <a:spcBef>
                <a:spcPts val="1019"/>
              </a:spcBef>
              <a:buClr>
                <a:schemeClr val="dk1"/>
              </a:buClr>
              <a:buFont typeface="Noto Sans Symbols"/>
              <a:buChar char="●"/>
            </a:pPr>
            <a:r>
              <a:rPr lang="en-US" sz="1400"/>
              <a:t>Are highly intuitive as they feel more deeply and often react more to a negative event.</a:t>
            </a:r>
            <a:endParaRPr sz="1400"/>
          </a:p>
          <a:p>
            <a:pPr marL="698830" indent="-323533">
              <a:buClr>
                <a:schemeClr val="dk1"/>
              </a:buClr>
              <a:buFont typeface="Noto Sans Symbols"/>
              <a:buChar char="●"/>
            </a:pPr>
            <a:r>
              <a:rPr lang="en-US" sz="1400"/>
              <a:t>Prefer individual sports</a:t>
            </a:r>
            <a:endParaRPr sz="1400"/>
          </a:p>
          <a:p>
            <a:pPr marL="698830" indent="-323533">
              <a:buClr>
                <a:schemeClr val="dk1"/>
              </a:buClr>
              <a:buFont typeface="Noto Sans Symbols"/>
              <a:buChar char="●"/>
            </a:pPr>
            <a:r>
              <a:rPr lang="en-US" sz="1400"/>
              <a:t>Takes them a long time to make decisions</a:t>
            </a:r>
            <a:endParaRPr sz="1400"/>
          </a:p>
          <a:p>
            <a:pPr marL="698830" indent="-323533">
              <a:buClr>
                <a:schemeClr val="dk1"/>
              </a:buClr>
              <a:buFont typeface="Noto Sans Symbols"/>
              <a:buChar char="●"/>
            </a:pPr>
            <a:r>
              <a:rPr lang="en-US" sz="1400"/>
              <a:t>Are prone to anxiety</a:t>
            </a:r>
            <a:endParaRPr sz="1400"/>
          </a:p>
          <a:p>
            <a:pPr marL="698830" indent="-323533">
              <a:buClr>
                <a:schemeClr val="dk1"/>
              </a:buClr>
              <a:buFont typeface="Noto Sans Symbols"/>
              <a:buChar char="●"/>
            </a:pPr>
            <a:r>
              <a:rPr lang="en-US" sz="1400"/>
              <a:t>Overstimulated easily</a:t>
            </a:r>
            <a:endParaRPr sz="1400"/>
          </a:p>
          <a:p>
            <a:pPr marL="698830" indent="-323533">
              <a:buClr>
                <a:schemeClr val="dk1"/>
              </a:buClr>
              <a:buFont typeface="Noto Sans Symbols"/>
              <a:buChar char="●"/>
            </a:pPr>
            <a:r>
              <a:rPr lang="en-US" sz="1400"/>
              <a:t>Cry easily</a:t>
            </a:r>
            <a:endParaRPr sz="1400"/>
          </a:p>
          <a:p>
            <a:pPr marL="698830" indent="-323533">
              <a:buClr>
                <a:schemeClr val="dk1"/>
              </a:buClr>
              <a:buFont typeface="Noto Sans Symbols"/>
              <a:buChar char="●"/>
            </a:pPr>
            <a:r>
              <a:rPr lang="en-US" sz="1400"/>
              <a:t>React to criticism</a:t>
            </a:r>
            <a:endParaRPr sz="1400"/>
          </a:p>
          <a:p>
            <a:pPr marL="0" indent="0">
              <a:spcBef>
                <a:spcPts val="1019"/>
              </a:spcBef>
              <a:buClr>
                <a:schemeClr val="dk1"/>
              </a:buClr>
              <a:buSzPts val="1100"/>
            </a:pPr>
            <a:r>
              <a:rPr lang="en-US" sz="1400"/>
              <a:t>Practicing Active Listening</a:t>
            </a:r>
            <a:endParaRPr sz="1400"/>
          </a:p>
          <a:p>
            <a:pPr marL="0" indent="0">
              <a:spcBef>
                <a:spcPts val="1019"/>
              </a:spcBef>
              <a:buClr>
                <a:schemeClr val="dk1"/>
              </a:buClr>
              <a:buSzPts val="1100"/>
            </a:pPr>
            <a:r>
              <a:rPr lang="en-US" sz="1400"/>
              <a:t>Cuncic, Arlin,(2017) How to Practice Active Listening, Retrieved July 25, 2018 from </a:t>
            </a:r>
            <a:r>
              <a:rPr lang="en-US" sz="1400" u="sng">
                <a:solidFill>
                  <a:schemeClr val="hlink"/>
                </a:solidFill>
                <a:hlinkClick r:id="rId4"/>
              </a:rPr>
              <a:t>https://www.verywellmind.com/what-is-active-listening-3024343</a:t>
            </a:r>
            <a:r>
              <a:rPr lang="en-US" sz="1400"/>
              <a:t>.</a:t>
            </a:r>
            <a:endParaRPr sz="1400"/>
          </a:p>
          <a:p>
            <a:pPr marL="0" indent="0">
              <a:spcBef>
                <a:spcPts val="1019"/>
              </a:spcBef>
              <a:buClr>
                <a:schemeClr val="dk1"/>
              </a:buClr>
              <a:buSzPts val="1100"/>
            </a:pPr>
            <a:r>
              <a:rPr lang="en-US" sz="1400"/>
              <a:t>	 Is a process when someone else is speaking</a:t>
            </a:r>
            <a:endParaRPr sz="1400"/>
          </a:p>
          <a:p>
            <a:pPr marL="0" indent="0">
              <a:spcBef>
                <a:spcPts val="1019"/>
              </a:spcBef>
              <a:buClr>
                <a:schemeClr val="dk1"/>
              </a:buClr>
              <a:buSzPts val="1100"/>
            </a:pPr>
            <a:r>
              <a:rPr lang="en-US" sz="1400"/>
              <a:t>	Reflect back what her speaker is saying</a:t>
            </a:r>
            <a:endParaRPr sz="1400"/>
          </a:p>
          <a:p>
            <a:pPr marL="0" indent="0">
              <a:spcBef>
                <a:spcPts val="1019"/>
              </a:spcBef>
              <a:buClr>
                <a:schemeClr val="dk1"/>
              </a:buClr>
              <a:buSzPts val="1100"/>
            </a:pPr>
            <a:r>
              <a:rPr lang="en-US" sz="1400"/>
              <a:t>	Make eye contact</a:t>
            </a:r>
            <a:endParaRPr sz="1400"/>
          </a:p>
          <a:p>
            <a:pPr marL="0" indent="0">
              <a:spcBef>
                <a:spcPts val="1019"/>
              </a:spcBef>
              <a:buClr>
                <a:schemeClr val="dk1"/>
              </a:buClr>
              <a:buSzPts val="1100"/>
            </a:pPr>
            <a:r>
              <a:rPr lang="en-US" sz="1400"/>
              <a:t>	Refrain from making eye contact</a:t>
            </a:r>
            <a:endParaRPr sz="1400"/>
          </a:p>
          <a:p>
            <a:pPr marL="0" indent="0">
              <a:spcBef>
                <a:spcPts val="1019"/>
              </a:spcBef>
              <a:buClr>
                <a:schemeClr val="dk1"/>
              </a:buClr>
              <a:buSzPts val="1100"/>
            </a:pPr>
            <a:r>
              <a:rPr lang="en-US" sz="1400"/>
              <a:t>	Do not offer advice</a:t>
            </a:r>
            <a:endParaRPr sz="1400"/>
          </a:p>
          <a:p>
            <a:pPr marL="0" indent="0">
              <a:spcBef>
                <a:spcPts val="1019"/>
              </a:spcBef>
              <a:buClr>
                <a:schemeClr val="dk1"/>
              </a:buClr>
              <a:buSzPts val="1100"/>
            </a:pPr>
            <a:r>
              <a:rPr lang="en-US" sz="1400"/>
              <a:t>	Be patient</a:t>
            </a:r>
            <a:endParaRPr sz="1400"/>
          </a:p>
          <a:p>
            <a:pPr marL="0" indent="0">
              <a:spcBef>
                <a:spcPts val="1019"/>
              </a:spcBef>
              <a:buClr>
                <a:schemeClr val="dk1"/>
              </a:buClr>
              <a:buSzPts val="1100"/>
            </a:pPr>
            <a:r>
              <a:rPr lang="en-US" sz="1400"/>
              <a:t>	With hold judgement</a:t>
            </a:r>
            <a:endParaRPr sz="1100">
              <a:latin typeface="Arial"/>
              <a:ea typeface="Arial"/>
              <a:cs typeface="Arial"/>
              <a:sym typeface="Arial"/>
            </a:endParaRPr>
          </a:p>
          <a:p>
            <a:pPr marL="0" indent="0">
              <a:lnSpc>
                <a:spcPct val="115000"/>
              </a:lnSpc>
              <a:spcBef>
                <a:spcPts val="1019"/>
              </a:spcBef>
            </a:pPr>
            <a:endParaRPr sz="1100">
              <a:latin typeface="Arial"/>
              <a:ea typeface="Arial"/>
              <a:cs typeface="Arial"/>
              <a:sym typeface="Arial"/>
            </a:endParaRPr>
          </a:p>
          <a:p>
            <a:pPr marL="0" indent="0">
              <a:lnSpc>
                <a:spcPct val="115000"/>
              </a:lnSpc>
            </a:pPr>
            <a:endParaRPr sz="1100">
              <a:latin typeface="Arial"/>
              <a:ea typeface="Arial"/>
              <a:cs typeface="Arial"/>
              <a:sym typeface="Arial"/>
            </a:endParaRPr>
          </a:p>
          <a:p>
            <a:pPr marL="0" indent="0">
              <a:buClr>
                <a:schemeClr val="dk1"/>
              </a:buClr>
              <a:buSzPts val="1100"/>
            </a:pPr>
            <a:r>
              <a:rPr lang="en-US"/>
              <a:t>Strategy: active listening</a:t>
            </a:r>
            <a:endParaRPr/>
          </a:p>
        </p:txBody>
      </p:sp>
      <p:sp>
        <p:nvSpPr>
          <p:cNvPr id="246" name="Google Shape;246;p11: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2: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1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pPr>
            <a:r>
              <a:rPr lang="en-US">
                <a:latin typeface="Arial"/>
                <a:ea typeface="Arial"/>
                <a:cs typeface="Arial"/>
                <a:sym typeface="Arial"/>
              </a:rPr>
              <a:t>Creating Identity</a:t>
            </a:r>
            <a:endParaRPr/>
          </a:p>
          <a:p>
            <a:pPr marL="0" indent="0">
              <a:lnSpc>
                <a:spcPct val="115000"/>
              </a:lnSpc>
            </a:pPr>
            <a:r>
              <a:rPr lang="en-US">
                <a:latin typeface="Arial"/>
                <a:ea typeface="Arial"/>
                <a:cs typeface="Arial"/>
                <a:sym typeface="Arial"/>
              </a:rPr>
              <a:t>Understanding Myself</a:t>
            </a:r>
            <a:endParaRPr/>
          </a:p>
          <a:p>
            <a:pPr marL="0" indent="0">
              <a:lnSpc>
                <a:spcPct val="115000"/>
              </a:lnSpc>
            </a:pPr>
            <a:r>
              <a:rPr lang="en-US">
                <a:latin typeface="Arial"/>
                <a:ea typeface="Arial"/>
                <a:cs typeface="Arial"/>
                <a:sym typeface="Arial"/>
              </a:rPr>
              <a:t>Strategy: practice mindfulness</a:t>
            </a:r>
            <a:endParaRPr>
              <a:latin typeface="Arial"/>
              <a:ea typeface="Arial"/>
              <a:cs typeface="Arial"/>
              <a:sym typeface="Arial"/>
            </a:endParaRPr>
          </a:p>
          <a:p>
            <a:pPr marL="0" indent="0">
              <a:lnSpc>
                <a:spcPct val="115000"/>
              </a:lnSpc>
            </a:pPr>
            <a:endParaRPr>
              <a:latin typeface="Arial"/>
              <a:ea typeface="Arial"/>
              <a:cs typeface="Arial"/>
              <a:sym typeface="Arial"/>
            </a:endParaRPr>
          </a:p>
          <a:p>
            <a:pPr marL="0" indent="0">
              <a:buClr>
                <a:schemeClr val="dk1"/>
              </a:buClr>
              <a:buSzPts val="1100"/>
            </a:pPr>
            <a:r>
              <a:rPr lang="en-US" sz="1400"/>
              <a:t>Slide 12   	Identity- how do I want to treat others</a:t>
            </a:r>
            <a:endParaRPr sz="1400"/>
          </a:p>
          <a:p>
            <a:pPr marL="465887" indent="-323533">
              <a:spcBef>
                <a:spcPts val="1019"/>
              </a:spcBef>
              <a:buClr>
                <a:schemeClr val="dk1"/>
              </a:buClr>
              <a:buFont typeface="Noto Sans Symbols"/>
              <a:buChar char="●"/>
            </a:pPr>
            <a:r>
              <a:rPr lang="en-US" sz="1400"/>
              <a:t>Creating Identity</a:t>
            </a:r>
            <a:endParaRPr sz="1400"/>
          </a:p>
          <a:p>
            <a:pPr marL="465887" indent="-323533">
              <a:buClr>
                <a:schemeClr val="dk1"/>
              </a:buClr>
              <a:buFont typeface="Noto Sans Symbols"/>
              <a:buChar char="●"/>
            </a:pPr>
            <a:r>
              <a:rPr lang="en-US" sz="1400"/>
              <a:t>Understanding myself</a:t>
            </a:r>
            <a:endParaRPr sz="1400"/>
          </a:p>
          <a:p>
            <a:pPr marL="465887" indent="-323533">
              <a:buClr>
                <a:schemeClr val="dk1"/>
              </a:buClr>
              <a:buFont typeface="Noto Sans Symbols"/>
              <a:buChar char="●"/>
            </a:pPr>
            <a:r>
              <a:rPr lang="en-US" sz="1400"/>
              <a:t>Strategy: Practicing Mindfulness</a:t>
            </a:r>
            <a:endParaRPr sz="1400"/>
          </a:p>
          <a:p>
            <a:pPr marL="465887" indent="-465887">
              <a:buClr>
                <a:schemeClr val="dk1"/>
              </a:buClr>
              <a:buSzPts val="1100"/>
            </a:pPr>
            <a:endParaRPr sz="1400"/>
          </a:p>
          <a:p>
            <a:pPr marL="465887" indent="-465887">
              <a:spcBef>
                <a:spcPts val="1019"/>
              </a:spcBef>
              <a:buClr>
                <a:schemeClr val="dk1"/>
              </a:buClr>
              <a:buSzPts val="1100"/>
            </a:pPr>
            <a:r>
              <a:rPr lang="en-US" sz="1400"/>
              <a:t>Devries, Arlene, (2011) Appropriate Expectations for the Gifted Child, retrieved July 20, 2018 from </a:t>
            </a:r>
            <a:r>
              <a:rPr lang="en-US" sz="1400" u="sng">
                <a:solidFill>
                  <a:schemeClr val="hlink"/>
                </a:solidFill>
                <a:hlinkClick r:id="rId3"/>
              </a:rPr>
              <a:t>https://seng.gifted.org/appropriate-expectations-for-the-gifted-child</a:t>
            </a:r>
            <a:r>
              <a:rPr lang="en-US" sz="1400"/>
              <a:t>.</a:t>
            </a:r>
            <a:endParaRPr sz="1400"/>
          </a:p>
          <a:p>
            <a:pPr marL="465887" indent="-465887">
              <a:spcBef>
                <a:spcPts val="1019"/>
              </a:spcBef>
              <a:buClr>
                <a:schemeClr val="dk1"/>
              </a:buClr>
              <a:buSzPts val="1100"/>
            </a:pPr>
            <a:r>
              <a:rPr lang="en-US" sz="1400"/>
              <a:t>Bright students have unreasonable expectations</a:t>
            </a:r>
            <a:endParaRPr sz="1400"/>
          </a:p>
          <a:p>
            <a:pPr marL="465887" indent="-465887">
              <a:spcBef>
                <a:spcPts val="1019"/>
              </a:spcBef>
              <a:buClr>
                <a:schemeClr val="dk1"/>
              </a:buClr>
              <a:buSzPts val="1100"/>
            </a:pPr>
            <a:r>
              <a:rPr lang="en-US" sz="1400"/>
              <a:t>Parents are often in agreement with teachers </a:t>
            </a:r>
            <a:endParaRPr sz="1400"/>
          </a:p>
          <a:p>
            <a:pPr marL="465887" indent="-465887">
              <a:spcBef>
                <a:spcPts val="1019"/>
              </a:spcBef>
              <a:buClr>
                <a:schemeClr val="dk1"/>
              </a:buClr>
              <a:buSzPts val="1100"/>
            </a:pPr>
            <a:r>
              <a:rPr lang="en-US" sz="1400"/>
              <a:t>Students thrive when allowed to follow their passions</a:t>
            </a:r>
            <a:endParaRPr sz="1400"/>
          </a:p>
          <a:p>
            <a:pPr marL="465887" indent="-465887">
              <a:spcBef>
                <a:spcPts val="1019"/>
              </a:spcBef>
              <a:buClr>
                <a:schemeClr val="dk1"/>
              </a:buClr>
              <a:buSzPts val="1100"/>
            </a:pPr>
            <a:r>
              <a:rPr lang="en-US" sz="1400"/>
              <a:t>Demonstrate sensitivity to society’s injustice of others</a:t>
            </a:r>
            <a:endParaRPr sz="1400"/>
          </a:p>
          <a:p>
            <a:pPr marL="465887" indent="-465887">
              <a:spcBef>
                <a:spcPts val="1019"/>
              </a:spcBef>
              <a:buClr>
                <a:schemeClr val="dk1"/>
              </a:buClr>
              <a:buSzPts val="1100"/>
            </a:pPr>
            <a:r>
              <a:rPr lang="en-US" sz="1400"/>
              <a:t>Many experience feelings of inferiority </a:t>
            </a:r>
            <a:endParaRPr sz="1400"/>
          </a:p>
          <a:p>
            <a:pPr marL="465887" indent="-465887">
              <a:spcBef>
                <a:spcPts val="1019"/>
              </a:spcBef>
              <a:buClr>
                <a:schemeClr val="dk1"/>
              </a:buClr>
              <a:buSzPts val="1100"/>
            </a:pPr>
            <a:r>
              <a:rPr lang="en-US" sz="1400"/>
              <a:t>Parents need to realize that sensitivity does not mean weakness</a:t>
            </a:r>
            <a:endParaRPr sz="1400"/>
          </a:p>
          <a:p>
            <a:pPr marL="465887" indent="-465887">
              <a:spcBef>
                <a:spcPts val="1019"/>
              </a:spcBef>
              <a:buClr>
                <a:schemeClr val="dk1"/>
              </a:buClr>
              <a:buSzPts val="1100"/>
            </a:pPr>
            <a:r>
              <a:rPr lang="en-US" sz="1400"/>
              <a:t>They are children first and gifted second</a:t>
            </a:r>
            <a:endParaRPr sz="1400"/>
          </a:p>
          <a:p>
            <a:pPr marL="465887" indent="-465887">
              <a:spcBef>
                <a:spcPts val="1019"/>
              </a:spcBef>
              <a:buClr>
                <a:schemeClr val="dk1"/>
              </a:buClr>
              <a:buSzPts val="1100"/>
            </a:pPr>
            <a:r>
              <a:rPr lang="en-US" sz="1400"/>
              <a:t>Too often anything short of perfect is not good enough.</a:t>
            </a:r>
            <a:endParaRPr sz="1400"/>
          </a:p>
          <a:p>
            <a:pPr marL="465887" indent="-465887">
              <a:spcBef>
                <a:spcPts val="1019"/>
              </a:spcBef>
              <a:buClr>
                <a:schemeClr val="dk1"/>
              </a:buClr>
              <a:buSzPts val="1100"/>
            </a:pPr>
            <a:endParaRPr sz="1400"/>
          </a:p>
          <a:p>
            <a:pPr marL="465887" indent="-465887">
              <a:spcBef>
                <a:spcPts val="1019"/>
              </a:spcBef>
              <a:buClr>
                <a:schemeClr val="dk1"/>
              </a:buClr>
              <a:buSzPts val="1100"/>
            </a:pPr>
            <a:r>
              <a:rPr lang="en-US" sz="1400"/>
              <a:t>Mindfulness:</a:t>
            </a:r>
            <a:endParaRPr sz="1400"/>
          </a:p>
          <a:p>
            <a:pPr marL="465887" indent="-465887">
              <a:spcBef>
                <a:spcPts val="1019"/>
              </a:spcBef>
              <a:buClr>
                <a:schemeClr val="dk1"/>
              </a:buClr>
              <a:buSzPts val="1100"/>
            </a:pPr>
            <a:r>
              <a:rPr lang="en-US" sz="1400"/>
              <a:t>Being tuned in to what is happening</a:t>
            </a:r>
            <a:endParaRPr sz="1400"/>
          </a:p>
          <a:p>
            <a:pPr marL="465887" indent="-465887">
              <a:spcBef>
                <a:spcPts val="1019"/>
              </a:spcBef>
              <a:buClr>
                <a:schemeClr val="dk1"/>
              </a:buClr>
              <a:buSzPts val="1100"/>
            </a:pPr>
            <a:r>
              <a:rPr lang="en-US" sz="1400"/>
              <a:t>Improve listening, empathy</a:t>
            </a:r>
            <a:endParaRPr sz="1400"/>
          </a:p>
          <a:p>
            <a:pPr marL="465887" indent="-465887">
              <a:spcBef>
                <a:spcPts val="1019"/>
              </a:spcBef>
              <a:buClr>
                <a:schemeClr val="dk1"/>
              </a:buClr>
              <a:buSzPts val="1100"/>
            </a:pPr>
            <a:r>
              <a:rPr lang="en-US" sz="1400"/>
              <a:t>Ways to mindfulness:</a:t>
            </a:r>
            <a:endParaRPr sz="1400"/>
          </a:p>
          <a:p>
            <a:pPr marL="465887" indent="-465887">
              <a:spcBef>
                <a:spcPts val="1019"/>
              </a:spcBef>
              <a:buClr>
                <a:schemeClr val="dk1"/>
              </a:buClr>
              <a:buSzPts val="1100"/>
            </a:pPr>
            <a:r>
              <a:rPr lang="en-US" sz="1400"/>
              <a:t>Experience nature</a:t>
            </a:r>
            <a:endParaRPr sz="1400"/>
          </a:p>
          <a:p>
            <a:pPr marL="465887" indent="-465887">
              <a:spcBef>
                <a:spcPts val="1019"/>
              </a:spcBef>
              <a:buClr>
                <a:schemeClr val="dk1"/>
              </a:buClr>
              <a:buSzPts val="1100"/>
            </a:pPr>
            <a:r>
              <a:rPr lang="en-US" sz="1400"/>
              <a:t>Learn how to accept the present</a:t>
            </a:r>
            <a:endParaRPr sz="1400"/>
          </a:p>
          <a:p>
            <a:pPr marL="0" indent="0">
              <a:spcBef>
                <a:spcPts val="1019"/>
              </a:spcBef>
              <a:buClr>
                <a:schemeClr val="dk1"/>
              </a:buClr>
              <a:buSzPts val="1100"/>
            </a:pPr>
            <a:r>
              <a:rPr lang="en-US" sz="1400"/>
              <a:t>	</a:t>
            </a:r>
            <a:endParaRPr sz="1400"/>
          </a:p>
          <a:p>
            <a:pPr marL="0" indent="0">
              <a:lnSpc>
                <a:spcPct val="115000"/>
              </a:lnSpc>
              <a:spcBef>
                <a:spcPts val="1019"/>
              </a:spcBef>
            </a:pPr>
            <a:endParaRPr>
              <a:latin typeface="Arial"/>
              <a:ea typeface="Arial"/>
              <a:cs typeface="Arial"/>
              <a:sym typeface="Arial"/>
            </a:endParaRPr>
          </a:p>
        </p:txBody>
      </p:sp>
      <p:sp>
        <p:nvSpPr>
          <p:cNvPr id="256" name="Google Shape;256;p12: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12</a:t>
            </a:fld>
            <a:endParaRPr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buClr>
                <a:schemeClr val="dk1"/>
              </a:buClr>
              <a:buSzPts val="1100"/>
            </a:pPr>
            <a:r>
              <a:rPr lang="en-US" sz="1100">
                <a:latin typeface="Arial"/>
                <a:ea typeface="Arial"/>
                <a:cs typeface="Arial"/>
                <a:sym typeface="Arial"/>
              </a:rPr>
              <a:t>Recognizing Perspectives</a:t>
            </a:r>
            <a:endParaRPr>
              <a:latin typeface="Arial"/>
              <a:ea typeface="Arial"/>
              <a:cs typeface="Arial"/>
              <a:sym typeface="Arial"/>
            </a:endParaRPr>
          </a:p>
          <a:p>
            <a:pPr marL="0" indent="0">
              <a:lnSpc>
                <a:spcPct val="115000"/>
              </a:lnSpc>
              <a:buClr>
                <a:schemeClr val="dk1"/>
              </a:buClr>
              <a:buSzPts val="1100"/>
            </a:pPr>
            <a:r>
              <a:rPr lang="en-US" sz="1100">
                <a:latin typeface="Arial"/>
                <a:ea typeface="Arial"/>
                <a:cs typeface="Arial"/>
                <a:sym typeface="Arial"/>
              </a:rPr>
              <a:t>Multiple Points of View</a:t>
            </a:r>
            <a:endParaRPr sz="1100">
              <a:latin typeface="Arial"/>
              <a:ea typeface="Arial"/>
              <a:cs typeface="Arial"/>
              <a:sym typeface="Arial"/>
            </a:endParaRPr>
          </a:p>
          <a:p>
            <a:pPr marL="0" indent="0">
              <a:lnSpc>
                <a:spcPct val="115000"/>
              </a:lnSpc>
              <a:buClr>
                <a:schemeClr val="dk1"/>
              </a:buClr>
              <a:buSzPts val="1100"/>
            </a:pPr>
            <a:r>
              <a:rPr lang="en-US" sz="1100">
                <a:latin typeface="Arial"/>
                <a:ea typeface="Arial"/>
                <a:cs typeface="Arial"/>
                <a:sym typeface="Arial"/>
              </a:rPr>
              <a:t>Walk Two Moons - book</a:t>
            </a:r>
            <a:r>
              <a:rPr lang="en-US" i="1">
                <a:solidFill>
                  <a:srgbClr val="222222"/>
                </a:solidFill>
                <a:highlight>
                  <a:srgbClr val="FAF8F5"/>
                </a:highlight>
                <a:latin typeface="Arial"/>
                <a:ea typeface="Arial"/>
                <a:cs typeface="Arial"/>
                <a:sym typeface="Arial"/>
              </a:rPr>
              <a:t> Author had discovered a fortune cookie message in the bottom of my purse and the message was: "Don't judge a man until you've walked two moons in his moccasins." </a:t>
            </a:r>
            <a:endParaRPr sz="1100">
              <a:latin typeface="Arial"/>
              <a:ea typeface="Arial"/>
              <a:cs typeface="Arial"/>
              <a:sym typeface="Arial"/>
            </a:endParaRPr>
          </a:p>
          <a:p>
            <a:pPr marL="0" indent="0"/>
            <a:r>
              <a:rPr lang="en-US">
                <a:latin typeface="Arial"/>
                <a:ea typeface="Arial"/>
                <a:cs typeface="Arial"/>
                <a:sym typeface="Arial"/>
              </a:rPr>
              <a:t>Strategy: Active Listening </a:t>
            </a:r>
            <a:endParaRPr/>
          </a:p>
          <a:p>
            <a:pPr marL="465887" indent="-232943"/>
            <a:r>
              <a:rPr lang="en-US">
                <a:latin typeface="Arial"/>
                <a:ea typeface="Arial"/>
                <a:cs typeface="Arial"/>
                <a:sym typeface="Arial"/>
              </a:rPr>
              <a:t>Stepping into another’s shoes to understand their thoughts, feelings and views.</a:t>
            </a:r>
            <a:endParaRPr/>
          </a:p>
          <a:p>
            <a:pPr marL="465887" indent="-232943"/>
            <a:r>
              <a:rPr lang="en-US">
                <a:latin typeface="Arial"/>
                <a:ea typeface="Arial"/>
                <a:cs typeface="Arial"/>
                <a:sym typeface="Arial"/>
              </a:rPr>
              <a:t>Characteristics: Ability to see more than one viewpoint on a topic</a:t>
            </a:r>
            <a:endParaRPr/>
          </a:p>
          <a:p>
            <a:pPr marL="465887" indent="-232943"/>
            <a:r>
              <a:rPr lang="en-US">
                <a:latin typeface="Arial"/>
                <a:ea typeface="Arial"/>
                <a:cs typeface="Arial"/>
                <a:sym typeface="Arial"/>
              </a:rPr>
              <a:t> </a:t>
            </a:r>
            <a:endParaRPr/>
          </a:p>
          <a:p>
            <a:pPr marL="465887" indent="-232943"/>
            <a:r>
              <a:rPr lang="en-US">
                <a:latin typeface="Arial"/>
                <a:ea typeface="Arial"/>
                <a:cs typeface="Arial"/>
                <a:sym typeface="Arial"/>
              </a:rPr>
              <a:t>Flexible thinking. Can you do it? Can your students? Did you know this flexibility in thinking also leads to creativity and diplomacy, or the ability to negotiate what you want?</a:t>
            </a:r>
            <a:endParaRPr/>
          </a:p>
          <a:p>
            <a:pPr marL="465887" indent="-232943"/>
            <a:r>
              <a:rPr lang="en-US">
                <a:latin typeface="Arial"/>
                <a:ea typeface="Arial"/>
                <a:cs typeface="Arial"/>
                <a:sym typeface="Arial"/>
              </a:rPr>
              <a:t>Recognizing Perspectives Multiple Points of view</a:t>
            </a:r>
            <a:endParaRPr/>
          </a:p>
          <a:p>
            <a:pPr marL="465887" indent="-232943"/>
            <a:r>
              <a:rPr lang="en-US">
                <a:latin typeface="Arial"/>
                <a:ea typeface="Arial"/>
                <a:cs typeface="Arial"/>
                <a:sym typeface="Arial"/>
              </a:rPr>
              <a:t>Walk on Two Moons- book author discovered a fortune cookie message in the bottom of my purse and the message was: Don’t judge a man until you’ve walked two moons in his moccasins.</a:t>
            </a:r>
            <a:endParaRPr/>
          </a:p>
          <a:p>
            <a:pPr marL="465887" indent="-232943"/>
            <a:r>
              <a:rPr lang="en-US">
                <a:latin typeface="Arial"/>
                <a:ea typeface="Arial"/>
                <a:cs typeface="Arial"/>
                <a:sym typeface="Arial"/>
              </a:rPr>
              <a:t> </a:t>
            </a:r>
            <a:endParaRPr/>
          </a:p>
          <a:p>
            <a:pPr marL="465887" indent="-232943"/>
            <a:r>
              <a:rPr lang="en-US">
                <a:latin typeface="Arial"/>
                <a:ea typeface="Arial"/>
                <a:cs typeface="Arial"/>
                <a:sym typeface="Arial"/>
              </a:rPr>
              <a:t>Active listening</a:t>
            </a:r>
            <a:endParaRPr/>
          </a:p>
          <a:p>
            <a:pPr marL="465887" indent="-232943"/>
            <a:r>
              <a:rPr lang="en-US">
                <a:latin typeface="Arial"/>
                <a:ea typeface="Arial"/>
                <a:cs typeface="Arial"/>
                <a:sym typeface="Arial"/>
              </a:rPr>
              <a:t>Mueller, Steve, March 31, 2017. Retreived Aug. 4, 2018 from https:// planetsuccess.com/blog.2011/developing-empathy-walk-a-mile-in-someone’s-shoes/</a:t>
            </a:r>
            <a:endParaRPr/>
          </a:p>
          <a:p>
            <a:pPr marL="0" indent="0"/>
            <a:endParaRPr/>
          </a:p>
        </p:txBody>
      </p:sp>
      <p:sp>
        <p:nvSpPr>
          <p:cNvPr id="264" name="Google Shape;264;p13: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buClr>
                <a:schemeClr val="dk1"/>
              </a:buClr>
              <a:buSzPts val="1100"/>
            </a:pPr>
            <a:r>
              <a:rPr lang="en-US" sz="1100">
                <a:latin typeface="Arial"/>
                <a:ea typeface="Arial"/>
                <a:cs typeface="Arial"/>
                <a:sym typeface="Arial"/>
              </a:rPr>
              <a:t>Using Imagination</a:t>
            </a:r>
            <a:endParaRPr/>
          </a:p>
          <a:p>
            <a:pPr marL="0" indent="0">
              <a:lnSpc>
                <a:spcPct val="115000"/>
              </a:lnSpc>
              <a:buClr>
                <a:schemeClr val="dk1"/>
              </a:buClr>
              <a:buSzPts val="1100"/>
            </a:pPr>
            <a:r>
              <a:rPr lang="en-US" sz="1100">
                <a:latin typeface="Arial"/>
                <a:ea typeface="Arial"/>
                <a:cs typeface="Arial"/>
                <a:sym typeface="Arial"/>
              </a:rPr>
              <a:t>Insights</a:t>
            </a:r>
            <a:endParaRPr/>
          </a:p>
          <a:p>
            <a:pPr marL="0" indent="0">
              <a:lnSpc>
                <a:spcPct val="115000"/>
              </a:lnSpc>
              <a:buClr>
                <a:schemeClr val="dk1"/>
              </a:buClr>
              <a:buSzPts val="1100"/>
            </a:pPr>
            <a:r>
              <a:rPr lang="en-US" sz="1100">
                <a:latin typeface="Arial"/>
                <a:ea typeface="Arial"/>
                <a:cs typeface="Arial"/>
                <a:sym typeface="Arial"/>
              </a:rPr>
              <a:t>Strategies: drama, role play, simulation</a:t>
            </a:r>
            <a:endParaRPr/>
          </a:p>
          <a:p>
            <a:pPr marL="0" indent="0">
              <a:lnSpc>
                <a:spcPct val="115000"/>
              </a:lnSpc>
              <a:buClr>
                <a:schemeClr val="dk1"/>
              </a:buClr>
              <a:buSzPts val="1100"/>
            </a:pPr>
            <a:endParaRPr sz="1100">
              <a:latin typeface="Arial"/>
              <a:ea typeface="Arial"/>
              <a:cs typeface="Arial"/>
              <a:sym typeface="Arial"/>
            </a:endParaRPr>
          </a:p>
          <a:p>
            <a:pPr marL="465887" indent="-232943"/>
            <a:r>
              <a:rPr lang="en-US"/>
              <a:t>Express sensitivity and sadness to music, arts and literature</a:t>
            </a:r>
            <a:endParaRPr/>
          </a:p>
          <a:p>
            <a:pPr marL="465887" indent="-232943"/>
            <a:r>
              <a:rPr lang="en-US"/>
              <a:t> </a:t>
            </a:r>
            <a:endParaRPr/>
          </a:p>
          <a:p>
            <a:pPr marL="465887" indent="-232943"/>
            <a:r>
              <a:rPr lang="en-US"/>
              <a:t>Since you have chosen to take part in this conference, I’m sure you’ve noticed children and adults relate to music, art and literature. Emotions experienced in the arts and music can trigger strong feelings that cannot always be ignored, but it’s not just that. This intensity can be expressed through tears, happiness or happiness. These feelings can emerge when being around the disabled, elderly or those less fortunate. </a:t>
            </a:r>
            <a:endParaRPr/>
          </a:p>
          <a:p>
            <a:pPr marL="465887" indent="-232943"/>
            <a:r>
              <a:rPr lang="en-US"/>
              <a:t>In another life, I worked with young students who were extremely disabled, both mentally and physically. Working with schools in the district, classes received information about differences and learned how it felt to be blind or other disability through simulations. The schools were invited to spend a day with the students to learn more about differences. While there, they learned about a young boy, about 8 years old that had just learned how to take the spoon to his mouth and another student of around two feet tall that could use his walker to walk down to lunch. Great achievements for them, but for some, they had to leave the room, tears shed for a couple and others were anxious for what they could do to make friends. </a:t>
            </a:r>
            <a:endParaRPr/>
          </a:p>
          <a:p>
            <a:pPr marL="465887" indent="-232943"/>
            <a:r>
              <a:rPr lang="en-US"/>
              <a:t>Assuring these kids “its ok ”is one of the most positive actions an educator can do and help them realize we care. These early experiences in understanding empathy can have an impact of  their perceptions toward music, the arts, literature and differences.</a:t>
            </a:r>
            <a:endParaRPr/>
          </a:p>
          <a:p>
            <a:pPr marL="465887" indent="-232943"/>
            <a:r>
              <a:rPr lang="en-US"/>
              <a:t>Gifted Children: Emotionally immature or emotionally intense? (n.d.). Retrieved 7/26/2018 from </a:t>
            </a:r>
            <a:r>
              <a:rPr lang="en-US" u="sng">
                <a:solidFill>
                  <a:schemeClr val="hlink"/>
                </a:solidFill>
                <a:hlinkClick r:id="rId3"/>
              </a:rPr>
              <a:t>www.davidson.org.search-database/entry/Al0241</a:t>
            </a:r>
            <a:endParaRPr/>
          </a:p>
          <a:p>
            <a:pPr marL="0" indent="0">
              <a:lnSpc>
                <a:spcPct val="115000"/>
              </a:lnSpc>
              <a:buClr>
                <a:schemeClr val="dk1"/>
              </a:buClr>
              <a:buSzPts val="1100"/>
            </a:pPr>
            <a:endParaRPr sz="1100">
              <a:latin typeface="Arial"/>
              <a:ea typeface="Arial"/>
              <a:cs typeface="Arial"/>
              <a:sym typeface="Arial"/>
            </a:endParaRPr>
          </a:p>
        </p:txBody>
      </p:sp>
      <p:sp>
        <p:nvSpPr>
          <p:cNvPr id="272" name="Google Shape;272;p14: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Exercising Self-Regulation</a:t>
            </a:r>
            <a:endParaRPr/>
          </a:p>
          <a:p>
            <a:pPr marL="0" indent="0"/>
            <a:r>
              <a:rPr lang="en-US"/>
              <a:t>Strategy: Practice Mindfulness</a:t>
            </a:r>
            <a:endParaRPr/>
          </a:p>
          <a:p>
            <a:pPr marL="0" indent="0"/>
            <a:r>
              <a:rPr lang="en-US"/>
              <a:t>Balancing Act</a:t>
            </a:r>
            <a:endParaRPr/>
          </a:p>
          <a:p>
            <a:pPr marL="0" indent="0"/>
            <a:endParaRPr/>
          </a:p>
          <a:p>
            <a:pPr marL="465887" indent="-232943"/>
            <a:r>
              <a:rPr lang="en-US"/>
              <a:t>		Mindfulness and Balancing act</a:t>
            </a:r>
            <a:endParaRPr/>
          </a:p>
          <a:p>
            <a:pPr marL="465887" indent="-232943"/>
            <a:r>
              <a:rPr lang="en-US"/>
              <a:t>Do you know this child? Perhaps he is in your class. Conner is in the sixth grade. He has ADHD and daydreams, finds it difficult to write, but knows math and loves sports. There are strategies to help with these issues, but it is a balancing act. He is also the first one to notice if someone needs help and always sticks up for his peers if he feels they have been treated unfairly, but organizing can be a problem.</a:t>
            </a:r>
            <a:endParaRPr/>
          </a:p>
          <a:p>
            <a:pPr marL="465887" indent="-232943"/>
            <a:r>
              <a:rPr lang="en-US"/>
              <a:t>There are strategies that can help. They include goal setting ,organizing and breaking how to study and learning how to take charge of his lessons</a:t>
            </a:r>
            <a:endParaRPr/>
          </a:p>
          <a:p>
            <a:pPr marL="465887" indent="-232943"/>
            <a:r>
              <a:rPr lang="en-US"/>
              <a:t>Mindfulness is also another option for this kind of student. They need assistance in how to be more focused and less anxious. It is a way to help reinforce calmness in the classroom, especially now in the time of so many distractions, such as cell phones, other devices and digital media. Helping students focus on their thinking is a tool that can help all classroom.  There are now instructors available to come to your school to reinforce this topic and how it can help  “cut the clutter of noise out there.” and help meet your school’s needs.</a:t>
            </a:r>
            <a:endParaRPr/>
          </a:p>
          <a:p>
            <a:pPr marL="465887" indent="-232943"/>
            <a:r>
              <a:rPr lang="en-US"/>
              <a:t>Mindfulness Programs for Teachers.(nd.). August 2, 2018 from </a:t>
            </a:r>
            <a:r>
              <a:rPr lang="en-US" u="sng">
                <a:solidFill>
                  <a:schemeClr val="hlink"/>
                </a:solidFill>
                <a:hlinkClick r:id="rId3"/>
              </a:rPr>
              <a:t>www.brilliantmindfulness.com-for-teachers2/</a:t>
            </a:r>
            <a:endParaRPr/>
          </a:p>
          <a:p>
            <a:pPr marL="465887" indent="-232943"/>
            <a:r>
              <a:rPr lang="en-US"/>
              <a:t>Reis, Sally. M.(nd).Self-Regulated Learning and Academically Talented Students. Retrieved July 29,2018 fromwww.davidsongifted.org/SearchDatabase/entryA10460</a:t>
            </a:r>
            <a:endParaRPr/>
          </a:p>
        </p:txBody>
      </p:sp>
      <p:sp>
        <p:nvSpPr>
          <p:cNvPr id="280" name="Google Shape;280;p15: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16: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buClr>
                <a:schemeClr val="dk1"/>
              </a:buClr>
              <a:buSzPts val="1100"/>
            </a:pPr>
            <a:r>
              <a:rPr lang="en-US">
                <a:latin typeface="Arial"/>
                <a:ea typeface="Arial"/>
                <a:cs typeface="Arial"/>
                <a:sym typeface="Arial"/>
              </a:rPr>
              <a:t>Practicing Kindness</a:t>
            </a:r>
            <a:endParaRPr>
              <a:latin typeface="Arial"/>
              <a:ea typeface="Arial"/>
              <a:cs typeface="Arial"/>
              <a:sym typeface="Arial"/>
            </a:endParaRPr>
          </a:p>
          <a:p>
            <a:pPr marL="0" indent="0">
              <a:lnSpc>
                <a:spcPct val="115000"/>
              </a:lnSpc>
              <a:buClr>
                <a:schemeClr val="dk1"/>
              </a:buClr>
              <a:buSzPts val="1100"/>
            </a:pPr>
            <a:r>
              <a:rPr lang="en-US">
                <a:latin typeface="Arial"/>
                <a:ea typeface="Arial"/>
                <a:cs typeface="Arial"/>
                <a:sym typeface="Arial"/>
              </a:rPr>
              <a:t>Observes models of people practicing kindness </a:t>
            </a:r>
            <a:endParaRPr>
              <a:latin typeface="Arial"/>
              <a:ea typeface="Arial"/>
              <a:cs typeface="Arial"/>
              <a:sym typeface="Arial"/>
            </a:endParaRPr>
          </a:p>
          <a:p>
            <a:pPr marL="0" indent="0">
              <a:lnSpc>
                <a:spcPct val="115000"/>
              </a:lnSpc>
              <a:buClr>
                <a:schemeClr val="dk1"/>
              </a:buClr>
              <a:buSzPts val="1100"/>
            </a:pPr>
            <a:r>
              <a:rPr lang="en-US">
                <a:latin typeface="Arial"/>
                <a:ea typeface="Arial"/>
                <a:cs typeface="Arial"/>
                <a:sym typeface="Arial"/>
              </a:rPr>
              <a:t>Reads books about kind acts</a:t>
            </a:r>
            <a:endParaRPr>
              <a:latin typeface="Arial"/>
              <a:ea typeface="Arial"/>
              <a:cs typeface="Arial"/>
              <a:sym typeface="Arial"/>
            </a:endParaRPr>
          </a:p>
          <a:p>
            <a:pPr marL="0" indent="0"/>
            <a:r>
              <a:rPr lang="en-US">
                <a:latin typeface="Arial"/>
                <a:ea typeface="Arial"/>
                <a:cs typeface="Arial"/>
                <a:sym typeface="Arial"/>
              </a:rPr>
              <a:t>practicing  helping others</a:t>
            </a:r>
            <a:endParaRPr/>
          </a:p>
          <a:p>
            <a:pPr marL="465887" indent="-232943"/>
            <a:r>
              <a:rPr lang="en-US">
                <a:latin typeface="Arial"/>
                <a:ea typeface="Arial"/>
                <a:cs typeface="Arial"/>
                <a:sym typeface="Arial"/>
              </a:rPr>
              <a:t>	Expresses kindness to peers, elderly and animals</a:t>
            </a:r>
            <a:endParaRPr/>
          </a:p>
          <a:p>
            <a:pPr marL="465887" indent="-232943"/>
            <a:r>
              <a:rPr lang="en-US">
                <a:latin typeface="Arial"/>
                <a:ea typeface="Arial"/>
                <a:cs typeface="Arial"/>
                <a:sym typeface="Arial"/>
              </a:rPr>
              <a:t>	Has deep/intense feelings</a:t>
            </a:r>
            <a:endParaRPr/>
          </a:p>
          <a:p>
            <a:pPr marL="465887" indent="-232943"/>
            <a:r>
              <a:rPr lang="en-US">
                <a:latin typeface="Arial"/>
                <a:ea typeface="Arial"/>
                <a:cs typeface="Arial"/>
                <a:sym typeface="Arial"/>
              </a:rPr>
              <a:t>Helping others. Reaching out and a sense of good for others. Teaching kindness and generosity begins at home. It also begins at an early age and you can even see it in behavior with animals. Young children look after their brothers and sisters. They share their food, even with the pets and they express happiness at having done so. </a:t>
            </a:r>
            <a:endParaRPr/>
          </a:p>
          <a:p>
            <a:pPr marL="465887" indent="-232943"/>
            <a:r>
              <a:rPr lang="en-US">
                <a:latin typeface="Arial"/>
                <a:ea typeface="Arial"/>
                <a:cs typeface="Arial"/>
                <a:sym typeface="Arial"/>
              </a:rPr>
              <a:t>Kindness can be taught through stories, movies and watching others. Often they begin to see others in a different light and their kindness to others will last through a lifetime. As “Snoopy” once said,” A random act of kindness, no matter how small it is can make a tremendous impact on someone else’s life.”</a:t>
            </a:r>
            <a:endParaRPr/>
          </a:p>
          <a:p>
            <a:pPr marL="465887" indent="-232943"/>
            <a:r>
              <a:rPr lang="en-US">
                <a:latin typeface="Arial"/>
                <a:ea typeface="Arial"/>
                <a:cs typeface="Arial"/>
                <a:sym typeface="Arial"/>
              </a:rPr>
              <a:t> </a:t>
            </a:r>
            <a:endParaRPr/>
          </a:p>
          <a:p>
            <a:pPr marL="465887" indent="-232943"/>
            <a:r>
              <a:rPr lang="en-US">
                <a:latin typeface="Arial"/>
                <a:ea typeface="Arial"/>
                <a:cs typeface="Arial"/>
                <a:sym typeface="Arial"/>
              </a:rPr>
              <a:t>40 Kindness Activities and Empathy Worksheets for students and adults, .Positive Psychology  Program</a:t>
            </a:r>
            <a:endParaRPr/>
          </a:p>
          <a:p>
            <a:pPr marL="465887" indent="-232943"/>
            <a:r>
              <a:rPr lang="en-US">
                <a:latin typeface="Arial"/>
                <a:ea typeface="Arial"/>
                <a:cs typeface="Arial"/>
                <a:sym typeface="Arial"/>
              </a:rPr>
              <a:t>Retrieved August1,2018 from </a:t>
            </a:r>
            <a:r>
              <a:rPr lang="en-US" u="sng">
                <a:solidFill>
                  <a:schemeClr val="hlink"/>
                </a:solidFill>
                <a:latin typeface="Arial"/>
                <a:ea typeface="Arial"/>
                <a:cs typeface="Arial"/>
                <a:sym typeface="Arial"/>
                <a:hlinkClick r:id="rId3"/>
              </a:rPr>
              <a:t>https://positivepsychologyprogram.kindness-activities-empathy-worksheets/#teachkindness</a:t>
            </a:r>
            <a:endParaRPr>
              <a:latin typeface="Arial"/>
              <a:ea typeface="Arial"/>
              <a:cs typeface="Arial"/>
              <a:sym typeface="Arial"/>
            </a:endParaRPr>
          </a:p>
          <a:p>
            <a:pPr marL="0" indent="0">
              <a:lnSpc>
                <a:spcPct val="115000"/>
              </a:lnSpc>
              <a:buClr>
                <a:schemeClr val="dk1"/>
              </a:buClr>
              <a:buSzPts val="1100"/>
            </a:pPr>
            <a:endParaRPr/>
          </a:p>
          <a:p>
            <a:pPr marL="0" indent="0">
              <a:lnSpc>
                <a:spcPct val="115000"/>
              </a:lnSpc>
              <a:buClr>
                <a:schemeClr val="dk1"/>
              </a:buClr>
              <a:buSzPts val="1100"/>
            </a:pPr>
            <a:endParaRPr/>
          </a:p>
        </p:txBody>
      </p:sp>
      <p:sp>
        <p:nvSpPr>
          <p:cNvPr id="288" name="Google Shape;288;p16: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7: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latin typeface="Arial"/>
                <a:ea typeface="Arial"/>
                <a:cs typeface="Arial"/>
                <a:sym typeface="Arial"/>
              </a:rPr>
              <a:t>Being Collaborative</a:t>
            </a:r>
            <a:endParaRPr>
              <a:latin typeface="Arial"/>
              <a:ea typeface="Arial"/>
              <a:cs typeface="Arial"/>
              <a:sym typeface="Arial"/>
            </a:endParaRPr>
          </a:p>
          <a:p>
            <a:pPr marL="0" indent="0"/>
            <a:r>
              <a:rPr lang="en-US">
                <a:latin typeface="Arial"/>
                <a:ea typeface="Arial"/>
                <a:cs typeface="Arial"/>
                <a:sym typeface="Arial"/>
              </a:rPr>
              <a:t>Working Together </a:t>
            </a:r>
            <a:endParaRPr>
              <a:latin typeface="Arial"/>
              <a:ea typeface="Arial"/>
              <a:cs typeface="Arial"/>
              <a:sym typeface="Arial"/>
            </a:endParaRPr>
          </a:p>
          <a:p>
            <a:pPr marL="0" indent="0"/>
            <a:r>
              <a:rPr lang="en-US">
                <a:latin typeface="Arial"/>
                <a:ea typeface="Arial"/>
                <a:cs typeface="Arial"/>
                <a:sym typeface="Arial"/>
              </a:rPr>
              <a:t>The Round Table Effect</a:t>
            </a:r>
            <a:endParaRPr>
              <a:latin typeface="Arial"/>
              <a:ea typeface="Arial"/>
              <a:cs typeface="Arial"/>
              <a:sym typeface="Arial"/>
            </a:endParaRPr>
          </a:p>
          <a:p>
            <a:pPr marL="0" indent="0"/>
            <a:r>
              <a:rPr lang="en-US">
                <a:latin typeface="Arial"/>
                <a:ea typeface="Arial"/>
                <a:cs typeface="Arial"/>
                <a:sym typeface="Arial"/>
              </a:rPr>
              <a:t>Strategy: active listening </a:t>
            </a:r>
            <a:endParaRPr/>
          </a:p>
          <a:p>
            <a:pPr marL="465887" indent="-232943"/>
            <a:r>
              <a:rPr lang="en-US">
                <a:latin typeface="Arial"/>
                <a:ea typeface="Arial"/>
                <a:cs typeface="Arial"/>
                <a:sym typeface="Arial"/>
              </a:rPr>
              <a:t>Working together to achieve shared goals that will help all</a:t>
            </a:r>
            <a:endParaRPr/>
          </a:p>
          <a:p>
            <a:pPr marL="465887" indent="-232943"/>
            <a:r>
              <a:rPr lang="en-US">
                <a:latin typeface="Arial"/>
                <a:ea typeface="Arial"/>
                <a:cs typeface="Arial"/>
                <a:sym typeface="Arial"/>
              </a:rPr>
              <a:t>Gifted Characteristics: Desire to organize people/ things through games or organizations</a:t>
            </a:r>
            <a:endParaRPr/>
          </a:p>
          <a:p>
            <a:pPr marL="465887" indent="-232943"/>
            <a:r>
              <a:rPr lang="en-US">
                <a:latin typeface="Arial"/>
                <a:ea typeface="Arial"/>
                <a:cs typeface="Arial"/>
                <a:sym typeface="Arial"/>
              </a:rPr>
              <a:t>	Being collaborative</a:t>
            </a:r>
            <a:endParaRPr/>
          </a:p>
          <a:p>
            <a:pPr marL="465887" indent="-232943"/>
            <a:r>
              <a:rPr lang="en-US">
                <a:latin typeface="Arial"/>
                <a:ea typeface="Arial"/>
                <a:cs typeface="Arial"/>
                <a:sym typeface="Arial"/>
              </a:rPr>
              <a:t>	Working Together</a:t>
            </a:r>
            <a:endParaRPr/>
          </a:p>
          <a:p>
            <a:pPr marL="465887" indent="-232943"/>
            <a:r>
              <a:rPr lang="en-US">
                <a:latin typeface="Arial"/>
                <a:ea typeface="Arial"/>
                <a:cs typeface="Arial"/>
                <a:sym typeface="Arial"/>
              </a:rPr>
              <a:t>	The Round Table Effect</a:t>
            </a:r>
            <a:endParaRPr/>
          </a:p>
          <a:p>
            <a:pPr marL="465887" indent="-232943"/>
            <a:r>
              <a:rPr lang="en-US">
                <a:latin typeface="Arial"/>
                <a:ea typeface="Arial"/>
                <a:cs typeface="Arial"/>
                <a:sym typeface="Arial"/>
              </a:rPr>
              <a:t>	Strategy: Active Listening</a:t>
            </a:r>
            <a:endParaRPr/>
          </a:p>
          <a:p>
            <a:pPr marL="465887" indent="-232943"/>
            <a:r>
              <a:rPr lang="en-US">
                <a:latin typeface="Arial"/>
                <a:ea typeface="Arial"/>
                <a:cs typeface="Arial"/>
                <a:sym typeface="Arial"/>
              </a:rPr>
              <a:t>If any of you have ever worked on an event or large project you know the value of working together is based on the willingness of the team to work together. This group can consist of all kinds of collaborative options, such as non-profits, higher education or companies. The work can be for a mutual-advantage, or as in a business merger. Boards and teams share knowledge share teams, knowledge, costs and information.</a:t>
            </a:r>
            <a:endParaRPr/>
          </a:p>
          <a:p>
            <a:pPr marL="465887" indent="-232943"/>
            <a:r>
              <a:rPr lang="en-US">
                <a:latin typeface="Arial"/>
                <a:ea typeface="Arial"/>
                <a:cs typeface="Arial"/>
                <a:sym typeface="Arial"/>
              </a:rPr>
              <a:t>This concept is especially effective in the classroom, where gifted kids and the regular classroom students work together to solve a problem. You know them. As  the teams come together, a leader emerges with all kinds of ideas and the race is on to find a solution.</a:t>
            </a:r>
            <a:endParaRPr/>
          </a:p>
          <a:p>
            <a:pPr marL="465887" indent="-232943"/>
            <a:r>
              <a:rPr lang="en-US">
                <a:latin typeface="Arial"/>
                <a:ea typeface="Arial"/>
                <a:cs typeface="Arial"/>
                <a:sym typeface="Arial"/>
              </a:rPr>
              <a:t>These collaborations provide the opportunity for students to work in groups that can emphasize interests and abilities. This collaboration benefits the students as they prepare for the working environment after their education. At the present time, tools like active listening, cooperation and respect for peers develop as they are introduced to the future of business.</a:t>
            </a:r>
            <a:endParaRPr/>
          </a:p>
          <a:p>
            <a:pPr marL="465887" indent="-232943"/>
            <a:r>
              <a:rPr lang="en-US">
                <a:latin typeface="Arial"/>
                <a:ea typeface="Arial"/>
                <a:cs typeface="Arial"/>
                <a:sym typeface="Arial"/>
              </a:rPr>
              <a:t>Adams, D.M. and Rotondi, Mary A.M. Jan./Feb. 1990, volume 30, article 5. Retrieved August 5, 2018 from </a:t>
            </a:r>
            <a:r>
              <a:rPr lang="en-US" u="sng">
                <a:solidFill>
                  <a:schemeClr val="hlink"/>
                </a:solidFill>
                <a:latin typeface="Arial"/>
                <a:ea typeface="Arial"/>
                <a:cs typeface="Arial"/>
                <a:sym typeface="Arial"/>
                <a:hlinkClick r:id="rId3"/>
              </a:rPr>
              <a:t>https://scholarworks.wmich.edu</a:t>
            </a:r>
            <a:r>
              <a:rPr lang="en-US">
                <a:latin typeface="Arial"/>
                <a:ea typeface="Arial"/>
                <a:cs typeface="Arial"/>
                <a:sym typeface="Arial"/>
              </a:rPr>
              <a:t>.</a:t>
            </a:r>
            <a:endParaRPr/>
          </a:p>
          <a:p>
            <a:pPr marL="465887" indent="-232943"/>
            <a:r>
              <a:rPr lang="en-US">
                <a:latin typeface="Arial"/>
                <a:ea typeface="Arial"/>
                <a:cs typeface="Arial"/>
                <a:sym typeface="Arial"/>
              </a:rPr>
              <a:t>What is Collaborative Working?, Nov.18,2016. Retrieved August 2, 2018 from </a:t>
            </a:r>
            <a:r>
              <a:rPr lang="en-US" u="sng">
                <a:solidFill>
                  <a:schemeClr val="hlink"/>
                </a:solidFill>
                <a:latin typeface="Arial"/>
                <a:ea typeface="Arial"/>
                <a:cs typeface="Arial"/>
                <a:sym typeface="Arial"/>
                <a:hlinkClick r:id="rId4"/>
              </a:rPr>
              <a:t>https://knowhownonprofit.org/</a:t>
            </a:r>
            <a:endParaRPr>
              <a:latin typeface="Arial"/>
              <a:ea typeface="Arial"/>
              <a:cs typeface="Arial"/>
              <a:sym typeface="Arial"/>
            </a:endParaRPr>
          </a:p>
          <a:p>
            <a:pPr marL="0" indent="0"/>
            <a:endParaRPr/>
          </a:p>
        </p:txBody>
      </p:sp>
      <p:sp>
        <p:nvSpPr>
          <p:cNvPr id="296" name="Google Shape;296;p17: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18: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buClr>
                <a:schemeClr val="dk1"/>
              </a:buClr>
              <a:buSzPts val="1100"/>
            </a:pPr>
            <a:r>
              <a:rPr lang="en-US">
                <a:latin typeface="Arial"/>
                <a:ea typeface="Arial"/>
                <a:cs typeface="Arial"/>
                <a:sym typeface="Arial"/>
              </a:rPr>
              <a:t>Acting Courageously</a:t>
            </a:r>
            <a:endParaRPr>
              <a:latin typeface="Arial"/>
              <a:ea typeface="Arial"/>
              <a:cs typeface="Arial"/>
              <a:sym typeface="Arial"/>
            </a:endParaRPr>
          </a:p>
          <a:p>
            <a:pPr marL="465887" indent="-232943"/>
            <a:r>
              <a:rPr lang="en-US">
                <a:latin typeface="Arial"/>
                <a:ea typeface="Arial"/>
                <a:cs typeface="Arial"/>
                <a:sym typeface="Arial"/>
              </a:rPr>
              <a:t>Having the courage to speak out or help others</a:t>
            </a:r>
            <a:endParaRPr/>
          </a:p>
          <a:p>
            <a:pPr marL="465887" indent="-232943"/>
            <a:r>
              <a:rPr lang="en-US">
                <a:latin typeface="Arial"/>
                <a:ea typeface="Arial"/>
                <a:cs typeface="Arial"/>
                <a:sym typeface="Arial"/>
              </a:rPr>
              <a:t>Gifted Characteristics: Willing to take risks for others</a:t>
            </a:r>
            <a:endParaRPr/>
          </a:p>
          <a:p>
            <a:pPr marL="465887" indent="-232943"/>
            <a:r>
              <a:rPr lang="en-US">
                <a:latin typeface="Arial"/>
                <a:ea typeface="Arial"/>
                <a:cs typeface="Arial"/>
                <a:sym typeface="Arial"/>
              </a:rPr>
              <a:t>			Often idealistic and have a sense of justice at an early ate.</a:t>
            </a:r>
            <a:endParaRPr/>
          </a:p>
          <a:p>
            <a:pPr marL="465887" indent="-232943"/>
            <a:r>
              <a:rPr lang="en-US">
                <a:latin typeface="Arial"/>
                <a:ea typeface="Arial"/>
                <a:cs typeface="Arial"/>
                <a:sym typeface="Arial"/>
              </a:rPr>
              <a:t>You’ve seen them in action. Boys and girls alike listening and anticipating  what will happen next, willing to try new things while other stand and listen, often unable to react. These kids seem to adjust to change and adversity without problem and are less likely to have a fear of failing, while at the same time being perfectionists and highly sensitive.</a:t>
            </a:r>
            <a:endParaRPr/>
          </a:p>
          <a:p>
            <a:pPr marL="465887" indent="-232943"/>
            <a:r>
              <a:rPr lang="en-US">
                <a:latin typeface="Arial"/>
                <a:ea typeface="Arial"/>
                <a:cs typeface="Arial"/>
                <a:sym typeface="Arial"/>
              </a:rPr>
              <a:t>They go full speed ahead through their studies and want or need more to keep them challenged, while failure is not an option. They are the one to go to the aid of others if no one is around and are often the emerging “hero” as they recognize a call for help.</a:t>
            </a:r>
            <a:endParaRPr/>
          </a:p>
          <a:p>
            <a:pPr marL="465887" indent="-232943"/>
            <a:r>
              <a:rPr lang="en-US">
                <a:latin typeface="Arial"/>
                <a:ea typeface="Arial"/>
                <a:cs typeface="Arial"/>
                <a:sym typeface="Arial"/>
              </a:rPr>
              <a:t>These children also exhibit a high sensitivity in their concern for others. They experience extreme emotions and also feelings of shyness. They have a clear sense of right and wrong and do not tolerate cruelty to others.</a:t>
            </a:r>
            <a:endParaRPr/>
          </a:p>
          <a:p>
            <a:pPr marL="465887" indent="-232943"/>
            <a:r>
              <a:rPr lang="en-US">
                <a:latin typeface="Arial"/>
                <a:ea typeface="Arial"/>
                <a:cs typeface="Arial"/>
                <a:sym typeface="Arial"/>
              </a:rPr>
              <a:t>This compassion and fairness leads them to speak up for others needs as they begin to fight for </a:t>
            </a:r>
            <a:endParaRPr/>
          </a:p>
          <a:p>
            <a:pPr marL="465887" indent="-232943"/>
            <a:r>
              <a:rPr lang="en-US">
                <a:latin typeface="Arial"/>
                <a:ea typeface="Arial"/>
                <a:cs typeface="Arial"/>
                <a:sym typeface="Arial"/>
              </a:rPr>
              <a:t>justice for their classmates, against violence and in self defense.  Amazingly, these behaviors begin at an early age. After hearing about an earthquake in Russia, a 2/12 year old  in tears begged her mom to “send money.”Both boys and girls are worriers and this feeling of empathy can have life long effects for good.</a:t>
            </a:r>
            <a:endParaRPr/>
          </a:p>
          <a:p>
            <a:pPr marL="465887" indent="-232943"/>
            <a:r>
              <a:rPr lang="en-US">
                <a:latin typeface="Arial"/>
                <a:ea typeface="Arial"/>
                <a:cs typeface="Arial"/>
                <a:sym typeface="Arial"/>
              </a:rPr>
              <a:t>Post, Gail, PhD. Gifted Challenges. “Beyond Intellect: Exploring the Social and Emotional Aspects of Giftedness.” A Life Lesson for Gifted Children: failure. Retrieved August 4,2018 from </a:t>
            </a:r>
            <a:r>
              <a:rPr lang="en-US" u="sng">
                <a:solidFill>
                  <a:schemeClr val="hlink"/>
                </a:solidFill>
                <a:latin typeface="Arial"/>
                <a:ea typeface="Arial"/>
                <a:cs typeface="Arial"/>
                <a:sym typeface="Arial"/>
                <a:hlinkClick r:id="rId3"/>
              </a:rPr>
              <a:t>https://giftedchallenges.blogspot.com</a:t>
            </a:r>
            <a:endParaRPr>
              <a:latin typeface="Arial"/>
              <a:ea typeface="Arial"/>
              <a:cs typeface="Arial"/>
              <a:sym typeface="Arial"/>
            </a:endParaRPr>
          </a:p>
          <a:p>
            <a:pPr marL="465887" indent="-232943"/>
            <a:r>
              <a:rPr lang="en-US">
                <a:latin typeface="Arial"/>
                <a:ea typeface="Arial"/>
                <a:cs typeface="Arial"/>
                <a:sym typeface="Arial"/>
              </a:rPr>
              <a:t>Silverman, Linda Kreger, Sept.14. 1011. The Moral Sensitivity of Gifted Children and the Evolution of Society, Retrieved August 5,2018fromhttps://www.sengifted.org/</a:t>
            </a:r>
            <a:endParaRPr/>
          </a:p>
          <a:p>
            <a:pPr marL="0" indent="0">
              <a:lnSpc>
                <a:spcPct val="115000"/>
              </a:lnSpc>
              <a:buClr>
                <a:schemeClr val="dk1"/>
              </a:buClr>
              <a:buSzPts val="1100"/>
            </a:pPr>
            <a:endParaRPr/>
          </a:p>
        </p:txBody>
      </p:sp>
      <p:sp>
        <p:nvSpPr>
          <p:cNvPr id="304" name="Google Shape;304;p18: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9: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buClr>
                <a:schemeClr val="dk1"/>
              </a:buClr>
              <a:buSzPts val="1100"/>
            </a:pPr>
            <a:r>
              <a:rPr lang="en-US" sz="1100" dirty="0">
                <a:latin typeface="Arial"/>
                <a:ea typeface="Arial"/>
                <a:cs typeface="Arial"/>
                <a:sym typeface="Arial"/>
              </a:rPr>
              <a:t>Making a Difference</a:t>
            </a:r>
            <a:endParaRPr dirty="0"/>
          </a:p>
          <a:p>
            <a:pPr marL="0" indent="0">
              <a:lnSpc>
                <a:spcPct val="115000"/>
              </a:lnSpc>
              <a:buClr>
                <a:schemeClr val="dk1"/>
              </a:buClr>
              <a:buSzPts val="1100"/>
            </a:pPr>
            <a:r>
              <a:rPr lang="en-US" sz="1100" dirty="0">
                <a:latin typeface="Arial"/>
                <a:ea typeface="Arial"/>
                <a:cs typeface="Arial"/>
                <a:sym typeface="Arial"/>
              </a:rPr>
              <a:t>Make the world a better place</a:t>
            </a:r>
            <a:endParaRPr dirty="0"/>
          </a:p>
          <a:p>
            <a:pPr marL="0" indent="0">
              <a:lnSpc>
                <a:spcPct val="115000"/>
              </a:lnSpc>
              <a:buClr>
                <a:schemeClr val="dk1"/>
              </a:buClr>
              <a:buSzPts val="1100"/>
            </a:pPr>
            <a:r>
              <a:rPr lang="en-US" sz="1100" dirty="0">
                <a:latin typeface="Arial"/>
                <a:ea typeface="Arial"/>
                <a:cs typeface="Arial"/>
                <a:sym typeface="Arial"/>
              </a:rPr>
              <a:t>Strategy: Positive Activism</a:t>
            </a:r>
            <a:endParaRPr dirty="0"/>
          </a:p>
          <a:p>
            <a:pPr marL="0" indent="0">
              <a:lnSpc>
                <a:spcPct val="115000"/>
              </a:lnSpc>
              <a:buClr>
                <a:schemeClr val="dk1"/>
              </a:buClr>
              <a:buSzPts val="1100"/>
            </a:pPr>
            <a:endParaRPr sz="1100" dirty="0">
              <a:latin typeface="Arial"/>
              <a:ea typeface="Arial"/>
              <a:cs typeface="Arial"/>
              <a:sym typeface="Arial"/>
            </a:endParaRPr>
          </a:p>
          <a:p>
            <a:pPr marL="465887" indent="-232943"/>
            <a:r>
              <a:rPr lang="en-US" dirty="0"/>
              <a:t>Acting courageously</a:t>
            </a:r>
            <a:endParaRPr dirty="0"/>
          </a:p>
          <a:p>
            <a:pPr marL="465887" indent="-232943"/>
            <a:r>
              <a:rPr lang="en-US" dirty="0"/>
              <a:t>	Positive activism – concerned with social and political activism, Wants to make wrongs right and believes they can “save the world.”</a:t>
            </a:r>
            <a:endParaRPr dirty="0"/>
          </a:p>
          <a:p>
            <a:pPr marL="465887" indent="-232943"/>
            <a:r>
              <a:rPr lang="en-US" dirty="0"/>
              <a:t> </a:t>
            </a:r>
            <a:endParaRPr dirty="0"/>
          </a:p>
          <a:p>
            <a:pPr marL="465887" indent="-232943"/>
            <a:r>
              <a:rPr lang="en-US" dirty="0"/>
              <a:t>I wonder how early some of these dreams begin to take place. Some begin so early when making friends happy is first on their mind. Even five and six year olds are happy to do things for others. As they get older the desire often remains. They run for school council, want to be class president and their career goals can reflect this drive. </a:t>
            </a:r>
            <a:endParaRPr dirty="0"/>
          </a:p>
          <a:p>
            <a:pPr marL="465887" indent="-232943"/>
            <a:r>
              <a:rPr lang="en-US" dirty="0"/>
              <a:t>A gifted program from an Illinois High School had a chance to help at the Advocate Lutheran’s General Hospital Child Life program to improve lives of these young patients. They held a Santa’s Shop and also found they had new friends. </a:t>
            </a:r>
            <a:endParaRPr dirty="0"/>
          </a:p>
          <a:p>
            <a:pPr marL="465887" indent="-232943"/>
            <a:r>
              <a:rPr lang="en-US" dirty="0"/>
              <a:t>Making a difference can be a wish fulfilled as many students take to “positive political activism” . Interests develop and as they get older they are interested in careers that are filled with “land mines.” Once they find their career path, little can change it. They will experience struggle, disappointment and frustration, but learn early how to make their voice heard, whether it is in the arts, medicine or politics. </a:t>
            </a:r>
            <a:endParaRPr dirty="0"/>
          </a:p>
          <a:p>
            <a:pPr marL="465887" indent="-232943"/>
            <a:r>
              <a:rPr lang="en-US" dirty="0"/>
              <a:t>Illinois Gifted Students Make a Difference at Local Hospital. Dec. 7, 2012. Retrieved August 1, 2018 from </a:t>
            </a:r>
            <a:r>
              <a:rPr lang="en-US" u="sng" dirty="0">
                <a:solidFill>
                  <a:schemeClr val="hlink"/>
                </a:solidFill>
                <a:hlinkClick r:id="rId3"/>
              </a:rPr>
              <a:t>https://funeducation.com/News/kids-IQ-Test-Information/illinois-gifted-students-make-a-difference-at-local-hospital</a:t>
            </a:r>
            <a:r>
              <a:rPr lang="en-US" u="sng" dirty="0"/>
              <a:t>.  </a:t>
            </a:r>
            <a:endParaRPr dirty="0"/>
          </a:p>
          <a:p>
            <a:pPr marL="0" indent="0">
              <a:lnSpc>
                <a:spcPct val="115000"/>
              </a:lnSpc>
              <a:buClr>
                <a:schemeClr val="dk1"/>
              </a:buClr>
              <a:buSzPts val="1100"/>
            </a:pPr>
            <a:endParaRPr sz="1100" dirty="0">
              <a:latin typeface="Arial"/>
              <a:ea typeface="Arial"/>
              <a:cs typeface="Arial"/>
              <a:sym typeface="Arial"/>
            </a:endParaRPr>
          </a:p>
          <a:p>
            <a:pPr marL="0" indent="0">
              <a:lnSpc>
                <a:spcPct val="115000"/>
              </a:lnSpc>
              <a:buClr>
                <a:schemeClr val="dk1"/>
              </a:buClr>
              <a:buSzPts val="1100"/>
            </a:pPr>
            <a:endParaRPr sz="1100" dirty="0">
              <a:latin typeface="Arial"/>
              <a:ea typeface="Arial"/>
              <a:cs typeface="Arial"/>
              <a:sym typeface="Arial"/>
            </a:endParaRPr>
          </a:p>
          <a:p>
            <a:pPr marL="0" indent="0">
              <a:lnSpc>
                <a:spcPct val="115000"/>
              </a:lnSpc>
              <a:buClr>
                <a:schemeClr val="dk1"/>
              </a:buClr>
              <a:buSzPts val="1100"/>
            </a:pPr>
            <a:endParaRPr sz="1100" dirty="0">
              <a:latin typeface="Arial"/>
              <a:ea typeface="Arial"/>
              <a:cs typeface="Arial"/>
              <a:sym typeface="Arial"/>
            </a:endParaRPr>
          </a:p>
        </p:txBody>
      </p:sp>
      <p:sp>
        <p:nvSpPr>
          <p:cNvPr id="312" name="Google Shape;312;p19: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115" name="Google Shape;115;p2: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2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320" name="Google Shape;320;p20: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3e00d9de3e_0_0: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9" name="Google Shape;329;g3e00d9de3e_0_0: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r>
              <a:rPr lang="en-US"/>
              <a:t>Fostering empathy by creating a empathetic classroom culture.</a:t>
            </a:r>
            <a:endParaRPr/>
          </a:p>
        </p:txBody>
      </p:sp>
      <p:sp>
        <p:nvSpPr>
          <p:cNvPr id="330" name="Google Shape;330;g3e00d9de3e_0_0: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buSzPts val="1200"/>
            </a:pPr>
            <a:fld id="{00000000-1234-1234-1234-123412341234}" type="slidenum">
              <a:rPr lang="en-US"/>
              <a:pPr>
                <a:buSzPts val="1200"/>
              </a:pPr>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2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The principal at Eminence School (KY) allows teachers 2-3 days per month to teach service learning or Problem Based Learning projects.</a:t>
            </a:r>
            <a:endParaRPr/>
          </a:p>
        </p:txBody>
      </p:sp>
      <p:sp>
        <p:nvSpPr>
          <p:cNvPr id="337" name="Google Shape;337;p21: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2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345" name="Google Shape;345;p22: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2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465887" indent="-465887">
              <a:buClr>
                <a:schemeClr val="dk1"/>
              </a:buClr>
              <a:buSzPts val="1100"/>
            </a:pPr>
            <a:r>
              <a:rPr lang="en-US" sz="1400"/>
              <a:t>Slide 23…….Ecologics</a:t>
            </a:r>
            <a:endParaRPr sz="1400"/>
          </a:p>
          <a:p>
            <a:pPr marL="698830" indent="-323533">
              <a:buClr>
                <a:schemeClr val="dk1"/>
              </a:buClr>
              <a:buFont typeface="Calibri"/>
              <a:buAutoNum type="arabicPeriod"/>
            </a:pPr>
            <a:r>
              <a:rPr lang="en-US" sz="1400"/>
              <a:t> Problem solving program of 12-16 weeks</a:t>
            </a:r>
            <a:endParaRPr sz="1400"/>
          </a:p>
          <a:p>
            <a:pPr marL="698830" indent="-465887">
              <a:buClr>
                <a:schemeClr val="dk1"/>
              </a:buClr>
              <a:buSzPts val="1100"/>
            </a:pPr>
            <a:r>
              <a:rPr lang="en-US" sz="1400"/>
              <a:t>Was designed to help students become aware of challenges facing the environment</a:t>
            </a:r>
            <a:endParaRPr sz="1400"/>
          </a:p>
          <a:p>
            <a:pPr marL="698830" indent="-465887">
              <a:buClr>
                <a:schemeClr val="dk1"/>
              </a:buClr>
              <a:buSzPts val="1100"/>
            </a:pPr>
            <a:r>
              <a:rPr lang="en-US" sz="1400"/>
              <a:t>Composed of teams of 3-6 people</a:t>
            </a:r>
            <a:endParaRPr sz="1400"/>
          </a:p>
          <a:p>
            <a:pPr marL="698830" indent="-323533">
              <a:buClr>
                <a:schemeClr val="dk1"/>
              </a:buClr>
              <a:buFont typeface="Calibri"/>
              <a:buAutoNum type="arabicPeriod"/>
            </a:pPr>
            <a:r>
              <a:rPr lang="en-US" sz="1400"/>
              <a:t> Student would conduct research at the state, local and global level.</a:t>
            </a:r>
            <a:endParaRPr sz="1400"/>
          </a:p>
          <a:p>
            <a:pPr marL="698830" indent="-465887">
              <a:buClr>
                <a:schemeClr val="dk1"/>
              </a:buClr>
              <a:buSzPts val="1100"/>
            </a:pPr>
            <a:r>
              <a:rPr lang="en-US" sz="1400"/>
              <a:t>An eco-forum was planned for the spring.</a:t>
            </a:r>
            <a:endParaRPr sz="1400"/>
          </a:p>
          <a:p>
            <a:pPr marL="698830" indent="-323533">
              <a:buClr>
                <a:schemeClr val="dk1"/>
              </a:buClr>
              <a:buFont typeface="Calibri"/>
              <a:buAutoNum type="arabicPeriod"/>
            </a:pPr>
            <a:r>
              <a:rPr lang="en-US" sz="1400"/>
              <a:t>Students participating are in grades 9-12</a:t>
            </a:r>
            <a:endParaRPr sz="1400"/>
          </a:p>
          <a:p>
            <a:pPr marL="698830" indent="-465887">
              <a:buClr>
                <a:schemeClr val="dk1"/>
              </a:buClr>
              <a:buSzPts val="1100"/>
            </a:pPr>
            <a:r>
              <a:rPr lang="en-US" sz="1400"/>
              <a:t>Students that had an interest in science and the environment were led by advisors.</a:t>
            </a:r>
            <a:endParaRPr sz="1400"/>
          </a:p>
          <a:p>
            <a:pPr marL="698830" indent="-323533">
              <a:buClr>
                <a:schemeClr val="dk1"/>
              </a:buClr>
              <a:buFont typeface="Calibri"/>
              <a:buAutoNum type="arabicPeriod"/>
            </a:pPr>
            <a:r>
              <a:rPr lang="en-US" sz="1400"/>
              <a:t> Advisors were usually science teachers.</a:t>
            </a:r>
            <a:endParaRPr sz="1400"/>
          </a:p>
          <a:p>
            <a:pPr marL="698830" indent="-323533">
              <a:buClr>
                <a:schemeClr val="dk1"/>
              </a:buClr>
              <a:buFont typeface="Calibri"/>
              <a:buAutoNum type="arabicPeriod"/>
            </a:pPr>
            <a:r>
              <a:rPr lang="en-US" sz="1400"/>
              <a:t>Goals were to increase scientific and geographic literacy with community involvement and divergent thinking.</a:t>
            </a:r>
            <a:endParaRPr sz="1400"/>
          </a:p>
          <a:p>
            <a:pPr marL="698830" indent="-323533">
              <a:buClr>
                <a:schemeClr val="dk1"/>
              </a:buClr>
              <a:buFont typeface="Calibri"/>
              <a:buAutoNum type="arabicPeriod"/>
            </a:pPr>
            <a:r>
              <a:rPr lang="en-US" sz="1400"/>
              <a:t>It was coordinated by the district coordinator or designated teacher.</a:t>
            </a:r>
            <a:endParaRPr sz="1400"/>
          </a:p>
          <a:p>
            <a:pPr marL="698830" indent="-323533">
              <a:buClr>
                <a:schemeClr val="dk1"/>
              </a:buClr>
              <a:buFont typeface="Calibri"/>
              <a:buAutoNum type="arabicPeriod"/>
            </a:pPr>
            <a:r>
              <a:rPr lang="en-US" sz="1400"/>
              <a:t>All advisors received a stipend.</a:t>
            </a:r>
            <a:endParaRPr sz="1400"/>
          </a:p>
          <a:p>
            <a:pPr marL="698830" indent="-323533">
              <a:buClr>
                <a:schemeClr val="dk1"/>
              </a:buClr>
              <a:buFont typeface="Calibri"/>
              <a:buAutoNum type="arabicPeriod"/>
            </a:pPr>
            <a:r>
              <a:rPr lang="en-US" sz="1400"/>
              <a:t>Funding was done by two grants of the Ohio EPA, coordinated schools and higher education.</a:t>
            </a:r>
            <a:endParaRPr sz="1400"/>
          </a:p>
          <a:p>
            <a:pPr marL="698830" indent="-323533">
              <a:buClr>
                <a:schemeClr val="dk1"/>
              </a:buClr>
              <a:buFont typeface="Calibri"/>
              <a:buAutoNum type="arabicPeriod"/>
            </a:pPr>
            <a:r>
              <a:rPr lang="en-US" sz="1400"/>
              <a:t>Advisors meetings included learning about creative problem solving and critical thinking.</a:t>
            </a:r>
            <a:endParaRPr sz="1400"/>
          </a:p>
          <a:p>
            <a:pPr marL="698830" indent="-323533">
              <a:buClr>
                <a:schemeClr val="dk1"/>
              </a:buClr>
              <a:buFont typeface="Calibri"/>
              <a:buAutoNum type="arabicPeriod"/>
            </a:pPr>
            <a:r>
              <a:rPr lang="en-US" sz="1400"/>
              <a:t> Students created a position paper outlining the problem.</a:t>
            </a:r>
            <a:endParaRPr sz="1400"/>
          </a:p>
          <a:p>
            <a:pPr marL="698830" indent="-323533">
              <a:buClr>
                <a:schemeClr val="dk1"/>
              </a:buClr>
              <a:buFont typeface="Calibri"/>
              <a:buAutoNum type="arabicPeriod"/>
            </a:pPr>
            <a:r>
              <a:rPr lang="en-US" sz="1400"/>
              <a:t> An Eco-Forum took place in the spring. Students shared their Eco-Action Plan before judges.</a:t>
            </a:r>
            <a:endParaRPr sz="1400"/>
          </a:p>
          <a:p>
            <a:pPr marL="698830" indent="-323533">
              <a:buClr>
                <a:schemeClr val="dk1"/>
              </a:buClr>
              <a:buFont typeface="Calibri"/>
              <a:buAutoNum type="arabicPeriod"/>
            </a:pPr>
            <a:r>
              <a:rPr lang="en-US" sz="1400"/>
              <a:t>Conference went from 9-2 with judges and awards.</a:t>
            </a:r>
            <a:endParaRPr sz="1400"/>
          </a:p>
          <a:p>
            <a:pPr marL="698830" indent="-323533">
              <a:buClr>
                <a:schemeClr val="dk1"/>
              </a:buClr>
              <a:buFont typeface="Calibri"/>
              <a:buAutoNum type="arabicPeriod"/>
            </a:pPr>
            <a:r>
              <a:rPr lang="en-US" sz="1400"/>
              <a:t>All students received a certificate of participation.</a:t>
            </a:r>
            <a:endParaRPr sz="1400"/>
          </a:p>
          <a:p>
            <a:pPr marL="698830" indent="-465887">
              <a:buClr>
                <a:schemeClr val="dk1"/>
              </a:buClr>
              <a:buSzPts val="1100"/>
            </a:pPr>
            <a:r>
              <a:rPr lang="en-US" sz="1400"/>
              <a:t>First place received a Blue Ribbon and presentations were  taped by PBS.</a:t>
            </a:r>
            <a:endParaRPr/>
          </a:p>
        </p:txBody>
      </p:sp>
      <p:sp>
        <p:nvSpPr>
          <p:cNvPr id="354" name="Google Shape;354;p23: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2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232943" indent="0"/>
            <a:r>
              <a:rPr lang="en-US">
                <a:latin typeface="Arial"/>
                <a:ea typeface="Arial"/>
                <a:cs typeface="Arial"/>
                <a:sym typeface="Arial"/>
              </a:rPr>
              <a:t>Two websites that list multi-age books for reading that model empathy habits.</a:t>
            </a:r>
            <a:endParaRPr b="0" i="0" u="none" strike="noStrike" cap="none">
              <a:solidFill>
                <a:schemeClr val="dk1"/>
              </a:solidFill>
              <a:latin typeface="Calibri"/>
              <a:ea typeface="Calibri"/>
              <a:cs typeface="Calibri"/>
              <a:sym typeface="Calibri"/>
            </a:endParaRPr>
          </a:p>
        </p:txBody>
      </p:sp>
      <p:sp>
        <p:nvSpPr>
          <p:cNvPr id="361" name="Google Shape;361;p24: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2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buClr>
                <a:schemeClr val="dk1"/>
              </a:buClr>
            </a:pPr>
            <a:r>
              <a:rPr lang="en-US"/>
              <a:t>There are examples of rubrics and rating scales that can help educators and parents gauge where gifted children are in terms of social emotional development and needs.</a:t>
            </a:r>
            <a:endParaRPr/>
          </a:p>
        </p:txBody>
      </p:sp>
      <p:sp>
        <p:nvSpPr>
          <p:cNvPr id="367" name="Google Shape;367;p25: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26: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A rubric developed to help teachers gauge a student’s progress toward practicing the 9 empathy habits. The “Beginning” and “Ready” columns focus more on student characteristics, while the “Emerging” column looks at skills to help students develop empathy habits. </a:t>
            </a:r>
            <a:endParaRPr/>
          </a:p>
        </p:txBody>
      </p:sp>
      <p:sp>
        <p:nvSpPr>
          <p:cNvPr id="373" name="Google Shape;373;p26: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7: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Developing empathy skills is a little like practicing yoga. You have to do it every day and grow more flexible and balanced each day. Students may </a:t>
            </a:r>
            <a:r>
              <a:rPr lang="en-US"/>
              <a:t>use self-reflection</a:t>
            </a:r>
            <a:r>
              <a:rPr lang="en-US"/>
              <a:t> to gauge their own progre</a:t>
            </a:r>
            <a:r>
              <a:rPr lang="en-US"/>
              <a:t>ss in using empathy habits.</a:t>
            </a:r>
            <a:endParaRPr/>
          </a:p>
        </p:txBody>
      </p:sp>
      <p:sp>
        <p:nvSpPr>
          <p:cNvPr id="381" name="Google Shape;381;p27: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28: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buClr>
                <a:schemeClr val="dk1"/>
              </a:buClr>
            </a:pPr>
            <a:r>
              <a:rPr lang="en-US"/>
              <a:t>Developing empathy skills is a little like practicing yoga. You have to do it every day and grow more flexible and balanced each day. Students may use self-reflection to gauge their own progress in using empathy habits.</a:t>
            </a:r>
            <a:endParaRPr/>
          </a:p>
        </p:txBody>
      </p:sp>
      <p:sp>
        <p:nvSpPr>
          <p:cNvPr id="417" name="Google Shape;417;p28: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We are living in a world of changing expectations and fluid events that are affected by the day’s news. Technology and digital media provide the voices of our society and influence the way our children act and respond to facebook, instagram, twitter to name a few. Educators now experience classrooms with students from many backgrounds.</a:t>
            </a:r>
            <a:endParaRPr/>
          </a:p>
          <a:p>
            <a:pPr marL="0" indent="0"/>
            <a:r>
              <a:rPr lang="en-US"/>
              <a:t/>
            </a:r>
            <a:br>
              <a:rPr lang="en-US"/>
            </a:br>
            <a:endParaRPr/>
          </a:p>
        </p:txBody>
      </p:sp>
      <p:sp>
        <p:nvSpPr>
          <p:cNvPr id="122" name="Google Shape;122;p3: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3</a:t>
            </a:fld>
            <a:endParaRPr sz="1200">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p29: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Developing empathy skills is a little like practicing yoga. You have to do it every day and grow more flexible and balanced each day. Tea</a:t>
            </a:r>
            <a:r>
              <a:rPr lang="en-US"/>
              <a:t>chers</a:t>
            </a:r>
            <a:endParaRPr/>
          </a:p>
          <a:p>
            <a:pPr marL="0" indent="0"/>
            <a:r>
              <a:rPr lang="en-US"/>
              <a:t>may use observation tools to reflect on student progress in using empathy habits.</a:t>
            </a:r>
            <a:endParaRPr/>
          </a:p>
        </p:txBody>
      </p:sp>
      <p:sp>
        <p:nvSpPr>
          <p:cNvPr id="451" name="Google Shape;451;p29: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p30: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5" name="Google Shape;485;p30: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r>
              <a:rPr lang="en-US"/>
              <a:t>But well worth the challenge!</a:t>
            </a:r>
            <a:endParaRPr/>
          </a:p>
        </p:txBody>
      </p:sp>
      <p:sp>
        <p:nvSpPr>
          <p:cNvPr id="486" name="Google Shape;486;p30:notes"/>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buSzPts val="1400"/>
            </a:pPr>
            <a:fld id="{00000000-1234-1234-1234-123412341234}" type="slidenum">
              <a:rPr lang="en-US"/>
              <a:pPr>
                <a:buSzPts val="1400"/>
              </a:pPr>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3e00d9de3e_0_7: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3" name="Google Shape;493;g3e00d9de3e_0_7: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endParaRPr/>
          </a:p>
        </p:txBody>
      </p:sp>
      <p:sp>
        <p:nvSpPr>
          <p:cNvPr id="494" name="Google Shape;494;g3e00d9de3e_0_7: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buSzPts val="1200"/>
            </a:pPr>
            <a:fld id="{00000000-1234-1234-1234-123412341234}" type="slidenum">
              <a:rPr lang="en-US"/>
              <a:pPr>
                <a:buSzPts val="1200"/>
              </a:pPr>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31: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0" name="Google Shape;500;p3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
            </a:r>
            <a:br>
              <a:rPr lang="en-US"/>
            </a:br>
            <a:endParaRPr/>
          </a:p>
        </p:txBody>
      </p:sp>
      <p:sp>
        <p:nvSpPr>
          <p:cNvPr id="501" name="Google Shape;501;p31: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33</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lnSpc>
                <a:spcPct val="115000"/>
              </a:lnSpc>
              <a:buClr>
                <a:schemeClr val="dk1"/>
              </a:buClr>
              <a:buSzPts val="1100"/>
            </a:pPr>
            <a:r>
              <a:rPr lang="en-US"/>
              <a:t>Dangers: overly sequential, not based on real life experiences, not created for gifted children’s needs, forced partnering, friendship issues (often don’t relate to others in class), embarrassment (don’t see humor in some activities), based on blind school pride, parent support needs, assumed age level barriers, often taught as “characteristic of the month”, limited teacher training.</a:t>
            </a:r>
            <a:endParaRPr/>
          </a:p>
          <a:p>
            <a:pPr marL="0" indent="0"/>
            <a:endParaRPr/>
          </a:p>
          <a:p>
            <a:pPr marL="0" indent="0"/>
            <a:r>
              <a:rPr lang="en-US"/>
              <a:t>Kathleen Casper has written for SENG publications and the NAGC blog.</a:t>
            </a:r>
            <a:endParaRPr/>
          </a:p>
        </p:txBody>
      </p:sp>
      <p:sp>
        <p:nvSpPr>
          <p:cNvPr id="132" name="Google Shape;132;p4: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5: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The connecting link is the manner in which we relate to one another. The dictionary refers to this “caring” as empathy. It reflects an understanding of the human condition and one another. Unfortunately, it seems to be getting harder to find. According to </a:t>
            </a:r>
            <a:r>
              <a:rPr lang="en-US" i="1"/>
              <a:t>Psychology Today</a:t>
            </a:r>
            <a:r>
              <a:rPr lang="en-US"/>
              <a:t>, “American culture is socializing people to become more individualistic rather than empathetic. Good in one way, bad in another.” </a:t>
            </a:r>
            <a:endParaRPr/>
          </a:p>
          <a:p>
            <a:pPr marL="0" indent="0"/>
            <a:r>
              <a:rPr lang="en-US"/>
              <a:t>This presentation looks to foster those behaviors that bring out the best in our students, those who serve them, and the greater community.</a:t>
            </a:r>
            <a:endParaRPr/>
          </a:p>
          <a:p>
            <a:pPr marL="0" indent="0"/>
            <a:r>
              <a:rPr lang="en-US"/>
              <a:t/>
            </a:r>
            <a:br>
              <a:rPr lang="en-US"/>
            </a:br>
            <a:endParaRPr/>
          </a:p>
        </p:txBody>
      </p:sp>
      <p:sp>
        <p:nvSpPr>
          <p:cNvPr id="142" name="Google Shape;142;p5: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6: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148" name="Google Shape;148;p6: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7: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7: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The nine habits are ones that highly empathetic children exhibit and that help to make them effective in their interactions in daily life. </a:t>
            </a:r>
            <a:endParaRPr/>
          </a:p>
        </p:txBody>
      </p:sp>
      <p:sp>
        <p:nvSpPr>
          <p:cNvPr id="156" name="Google Shape;156;p7: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7</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buClr>
                <a:schemeClr val="dk1"/>
              </a:buClr>
            </a:pPr>
            <a:r>
              <a:rPr lang="en-US"/>
              <a:t>The nine habits are ones that highly empathetic children exhibit and that help to make them effective in their interactions in daily life. </a:t>
            </a:r>
            <a:endParaRPr/>
          </a:p>
        </p:txBody>
      </p:sp>
      <p:sp>
        <p:nvSpPr>
          <p:cNvPr id="190" name="Google Shape;190;p8: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9:notes"/>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9: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a:t>After reviewing these canned programs, it is clear that the best way for us to sufficiently meet the needs of our gifted population is to be trained in their unique characteristics and needs and to truly understand what types of social emotional skills they may have and what they need to work on. It is worth noting that if something is touted as meeting the social emotional needs of an entire student population, it almost certainly will not be able to accomplish that goal due to the diversity of the all children, and children who are gifted cannot be put in a particular box either- gifted children have various interests and different social emotional issues even from each other. This is why there is no canned curriculum claiming to meet the needs of “all” gifted children. There are rubrics and rating scales that can help educators and parents gauge where gifted children are in terms of social emotional development and needs, but for the most part it is best to get to know the children we work with. Using the research and strategies that we learn through our professional development on gifted education issues helps us to best provide them with learning environments rich with interesting materials and challenges that keep them engaged and willing to try new things - Katherine Casper</a:t>
            </a:r>
            <a:endParaRPr/>
          </a:p>
          <a:p>
            <a:pPr marL="0" indent="0"/>
            <a:r>
              <a:rPr lang="en-US"/>
              <a:t/>
            </a:r>
            <a:br>
              <a:rPr lang="en-US"/>
            </a:br>
            <a:r>
              <a:rPr lang="en-US"/>
              <a:t>Children’s Books: https://www.doinggoodtogether.org/bhf/read-together/?gclid=CjwKCAjw-dXaBRAEEiwAbwCi5maDn9RBNWNCSNbDpIr22lhXTeZKCC3un6SeLQsiqAYjy5nYlNMTqhoCCW0QAvD_BwE</a:t>
            </a:r>
            <a:br>
              <a:rPr lang="en-US"/>
            </a:br>
            <a:endParaRPr/>
          </a:p>
        </p:txBody>
      </p:sp>
      <p:sp>
        <p:nvSpPr>
          <p:cNvPr id="226" name="Google Shape;226;p9: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9</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2" name="Google Shape;92;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93" name="Google Shape;9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94" name="Google Shape;9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95" name="Google Shape;9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lt1"/>
              </a:buClr>
              <a:buSzPts val="6000"/>
              <a:buFont typeface="Calibri"/>
              <a:buNone/>
              <a:defRPr sz="60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8" name="Google Shape;98;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1pPr>
            <a:lvl2pPr marR="0" lvl="1" algn="ctr"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2pPr>
            <a:lvl3pPr marR="0" lvl="2" algn="ctr" rtl="0">
              <a:lnSpc>
                <a:spcPct val="90000"/>
              </a:lnSpc>
              <a:spcBef>
                <a:spcPts val="500"/>
              </a:spcBef>
              <a:spcAft>
                <a:spcPts val="0"/>
              </a:spcAft>
              <a:buClr>
                <a:schemeClr val="lt1"/>
              </a:buClr>
              <a:buSzPts val="1800"/>
              <a:buFont typeface="Arial"/>
              <a:buNone/>
              <a:defRPr sz="1800" b="0" i="0" u="none" strike="noStrike" cap="none">
                <a:solidFill>
                  <a:schemeClr val="lt1"/>
                </a:solidFill>
                <a:latin typeface="Calibri"/>
                <a:ea typeface="Calibri"/>
                <a:cs typeface="Calibri"/>
                <a:sym typeface="Calibri"/>
              </a:defRPr>
            </a:lvl3pPr>
            <a:lvl4pPr marR="0" lvl="3" algn="ctr"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Calibri"/>
                <a:ea typeface="Calibri"/>
                <a:cs typeface="Calibri"/>
                <a:sym typeface="Calibri"/>
              </a:defRPr>
            </a:lvl4pPr>
            <a:lvl5pPr marR="0" lvl="4" algn="ctr"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Calibri"/>
                <a:ea typeface="Calibri"/>
                <a:cs typeface="Calibri"/>
                <a:sym typeface="Calibri"/>
              </a:defRPr>
            </a:lvl5pPr>
            <a:lvl6pPr marR="0" lvl="5" algn="ctr"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Calibri"/>
                <a:ea typeface="Calibri"/>
                <a:cs typeface="Calibri"/>
                <a:sym typeface="Calibri"/>
              </a:defRPr>
            </a:lvl6pPr>
            <a:lvl7pPr marR="0" lvl="6" algn="ctr"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Calibri"/>
                <a:ea typeface="Calibri"/>
                <a:cs typeface="Calibri"/>
                <a:sym typeface="Calibri"/>
              </a:defRPr>
            </a:lvl7pPr>
            <a:lvl8pPr marR="0" lvl="7" algn="ctr"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Calibri"/>
                <a:ea typeface="Calibri"/>
                <a:cs typeface="Calibri"/>
                <a:sym typeface="Calibri"/>
              </a:defRPr>
            </a:lvl8pPr>
            <a:lvl9pPr marR="0" lvl="8" algn="ctr"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Calibri"/>
                <a:ea typeface="Calibri"/>
                <a:cs typeface="Calibri"/>
                <a:sym typeface="Calibri"/>
              </a:defRPr>
            </a:lvl9pPr>
          </a:lstStyle>
          <a:p>
            <a:endParaRPr/>
          </a:p>
        </p:txBody>
      </p:sp>
      <p:sp>
        <p:nvSpPr>
          <p:cNvPr id="99" name="Google Shape;9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00" name="Google Shape;10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01" name="Google Shape;10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5" name="Google Shape;35;p5"/>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2" name="Google Shape;42;p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9" name="Google Shape;49;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6" name="Google Shape;56;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8" name="Google Shape;58;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9" name="Google Shape;59;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0" name="Google Shape;6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2" name="Google Shape;6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5" name="Google Shape;65;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8"/>
        <p:cNvGrpSpPr/>
        <p:nvPr/>
      </p:nvGrpSpPr>
      <p:grpSpPr>
        <a:xfrm>
          <a:off x="0" y="0"/>
          <a:ext cx="0" cy="0"/>
          <a:chOff x="0" y="0"/>
          <a:chExt cx="0" cy="0"/>
        </a:xfrm>
      </p:grpSpPr>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6" name="Google Shape;86;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7" name="Google Shape;8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8" name="Google Shape;8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9" name="Google Shape;8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VkQSH1-r01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s://www.teachthought.com/pedagogy/50-of-the-best-books-to-teach-children-empathy/" TargetMode="External"/><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hyperlink" Target="https://www.doinggoodtogether.org/bhf/read-together/?gclid=CjwKCAjw-dXaBRAEEiwAbwCi5maDn9RBNWNCSNbDpIr22lhXTeZKCC3un6SeLQsiqAYjy5nYlNMTqhoCCW0QAvD_Bw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ncbi.nlm.nih.gov/pubmed/23659893"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files.eric.ed.gov/fulltext/EJ815562.pdf" TargetMode="External"/><Relationship Id="rId4" Type="http://schemas.openxmlformats.org/officeDocument/2006/relationships/hyperlink" Target="https://www.ncbi.nlm.nih.gov/pubmed/?term=Horlin%20C%5bAuthor%5d&amp;cauthor=true&amp;cauthor_uid=23659893"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5.png"/><Relationship Id="rId10" Type="http://schemas.openxmlformats.org/officeDocument/2006/relationships/image" Target="../media/image21.png"/><Relationship Id="rId4" Type="http://schemas.openxmlformats.org/officeDocument/2006/relationships/image" Target="../media/image4.png"/><Relationship Id="rId9" Type="http://schemas.openxmlformats.org/officeDocument/2006/relationships/image" Target="../media/image20.png"/></Relationships>
</file>

<file path=ppt/slides/_rels/slide2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5.png"/><Relationship Id="rId10" Type="http://schemas.openxmlformats.org/officeDocument/2006/relationships/image" Target="../media/image21.png"/><Relationship Id="rId4" Type="http://schemas.openxmlformats.org/officeDocument/2006/relationships/image" Target="../media/image4.png"/><Relationship Id="rId9" Type="http://schemas.openxmlformats.org/officeDocument/2006/relationships/image" Target="../media/image2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5.png"/><Relationship Id="rId10" Type="http://schemas.openxmlformats.org/officeDocument/2006/relationships/image" Target="../media/image21.png"/><Relationship Id="rId4" Type="http://schemas.openxmlformats.org/officeDocument/2006/relationships/image" Target="../media/image4.png"/><Relationship Id="rId9" Type="http://schemas.openxmlformats.org/officeDocument/2006/relationships/image" Target="../media/image20.png"/></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mailto:ebhahn18@aol.com"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hyperlink" Target="https://www.facebook.com/ebhahn18/" TargetMode="External"/><Relationship Id="rId4" Type="http://schemas.openxmlformats.org/officeDocument/2006/relationships/hyperlink" Target="mailto:deewitt@aol.co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docs.google.com/document/d/1EHXq1KM71BT36V7nUH4QWjnepres82Xam_ZVqs234VY/edi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www.nagc.org/resources-publications/resources/my-child-gifted/common-characteristics-gifted-individual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s://creativecommons.org/licenses/by-sa/3.0/" TargetMode="External"/><Relationship Id="rId4" Type="http://schemas.openxmlformats.org/officeDocument/2006/relationships/hyperlink" Target="https://psidesarrollo2equipo16.wikispaces.com/TEMA+6.+Relaciones+sociales,+familia,+escuela+y+compa%C3%B1ero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5"/>
        <p:cNvGrpSpPr/>
        <p:nvPr/>
      </p:nvGrpSpPr>
      <p:grpSpPr>
        <a:xfrm>
          <a:off x="0" y="0"/>
          <a:ext cx="0" cy="0"/>
          <a:chOff x="0" y="0"/>
          <a:chExt cx="0" cy="0"/>
        </a:xfrm>
      </p:grpSpPr>
      <p:sp>
        <p:nvSpPr>
          <p:cNvPr id="106" name="Google Shape;106;p16"/>
          <p:cNvSpPr/>
          <p:nvPr/>
        </p:nvSpPr>
        <p:spPr>
          <a:xfrm>
            <a:off x="0" y="2466600"/>
            <a:ext cx="12192000" cy="4391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07" name="Google Shape;107;p16"/>
          <p:cNvSpPr txBox="1">
            <a:spLocks noGrp="1"/>
          </p:cNvSpPr>
          <p:nvPr>
            <p:ph type="ctrTitle"/>
          </p:nvPr>
        </p:nvSpPr>
        <p:spPr>
          <a:xfrm>
            <a:off x="838199" y="4525347"/>
            <a:ext cx="7919721" cy="173736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dk1"/>
              </a:buClr>
              <a:buSzPts val="8000"/>
              <a:buFont typeface="Calibri"/>
              <a:buNone/>
            </a:pPr>
            <a:r>
              <a:rPr lang="en-US" sz="8000" b="1" i="0" u="none" strike="noStrike" cap="none">
                <a:solidFill>
                  <a:schemeClr val="dk1"/>
                </a:solidFill>
                <a:latin typeface="Arial"/>
                <a:ea typeface="Arial"/>
                <a:cs typeface="Arial"/>
                <a:sym typeface="Arial"/>
              </a:rPr>
              <a:t>EMPATHY</a:t>
            </a:r>
            <a:r>
              <a:rPr lang="en-US" sz="7200" b="1" i="0" u="none" strike="noStrike" cap="none">
                <a:solidFill>
                  <a:schemeClr val="dk1"/>
                </a:solidFill>
                <a:latin typeface="Arial"/>
                <a:ea typeface="Arial"/>
                <a:cs typeface="Arial"/>
                <a:sym typeface="Arial"/>
              </a:rPr>
              <a:t> in ACTION</a:t>
            </a:r>
            <a:endParaRPr sz="6000" b="0" i="0" u="none" strike="noStrike" cap="none">
              <a:solidFill>
                <a:schemeClr val="dk1"/>
              </a:solidFill>
              <a:latin typeface="Arial"/>
              <a:ea typeface="Arial"/>
              <a:cs typeface="Arial"/>
              <a:sym typeface="Arial"/>
            </a:endParaRPr>
          </a:p>
        </p:txBody>
      </p:sp>
      <p:sp>
        <p:nvSpPr>
          <p:cNvPr id="108" name="Google Shape;108;p16"/>
          <p:cNvSpPr txBox="1">
            <a:spLocks noGrp="1"/>
          </p:cNvSpPr>
          <p:nvPr>
            <p:ph type="subTitle" idx="1"/>
          </p:nvPr>
        </p:nvSpPr>
        <p:spPr>
          <a:xfrm>
            <a:off x="9204960" y="4744719"/>
            <a:ext cx="2148841" cy="1517987"/>
          </a:xfrm>
          <a:prstGeom prst="rect">
            <a:avLst/>
          </a:prstGeom>
          <a:noFill/>
          <a:ln>
            <a:noFill/>
          </a:ln>
        </p:spPr>
        <p:txBody>
          <a:bodyPr spcFirstLastPara="1" wrap="square" lIns="91425" tIns="45700" rIns="91425" bIns="45700" anchor="ctr" anchorCtr="0">
            <a:noAutofit/>
          </a:bodyPr>
          <a:lstStyle/>
          <a:p>
            <a:pPr marL="0" marR="0" lvl="0" indent="0" algn="l" rtl="0">
              <a:lnSpc>
                <a:spcPct val="80000"/>
              </a:lnSpc>
              <a:spcBef>
                <a:spcPts val="0"/>
              </a:spcBef>
              <a:spcAft>
                <a:spcPts val="0"/>
              </a:spcAft>
              <a:buClr>
                <a:schemeClr val="dk1"/>
              </a:buClr>
              <a:buSzPts val="2960"/>
              <a:buFont typeface="Arial"/>
              <a:buNone/>
            </a:pPr>
            <a:r>
              <a:rPr lang="en-US" sz="2960" b="1" i="0" u="none" strike="noStrike" cap="none">
                <a:solidFill>
                  <a:schemeClr val="dk1"/>
                </a:solidFill>
                <a:latin typeface="Calibri"/>
                <a:ea typeface="Calibri"/>
                <a:cs typeface="Calibri"/>
                <a:sym typeface="Calibri"/>
              </a:rPr>
              <a:t>A Toolkit </a:t>
            </a:r>
            <a:endParaRPr sz="2400" b="0" i="0" u="none" strike="noStrike" cap="none">
              <a:solidFill>
                <a:schemeClr val="dk1"/>
              </a:solidFill>
              <a:latin typeface="Calibri"/>
              <a:ea typeface="Calibri"/>
              <a:cs typeface="Calibri"/>
              <a:sym typeface="Calibri"/>
            </a:endParaRPr>
          </a:p>
          <a:p>
            <a:pPr marL="0" marR="0" lvl="0" indent="0" algn="l" rtl="0">
              <a:lnSpc>
                <a:spcPct val="80000"/>
              </a:lnSpc>
              <a:spcBef>
                <a:spcPts val="1000"/>
              </a:spcBef>
              <a:spcAft>
                <a:spcPts val="0"/>
              </a:spcAft>
              <a:buClr>
                <a:schemeClr val="dk1"/>
              </a:buClr>
              <a:buSzPts val="2960"/>
              <a:buFont typeface="Arial"/>
              <a:buNone/>
            </a:pPr>
            <a:r>
              <a:rPr lang="en-US" sz="2960" b="1" i="0" u="none" strike="noStrike" cap="none">
                <a:solidFill>
                  <a:schemeClr val="dk1"/>
                </a:solidFill>
                <a:latin typeface="Calibri"/>
                <a:ea typeface="Calibri"/>
                <a:cs typeface="Calibri"/>
                <a:sym typeface="Calibri"/>
              </a:rPr>
              <a:t>for the</a:t>
            </a:r>
            <a:endParaRPr sz="2400" b="0" i="0" u="none" strike="noStrike" cap="none">
              <a:solidFill>
                <a:schemeClr val="dk1"/>
              </a:solidFill>
              <a:latin typeface="Calibri"/>
              <a:ea typeface="Calibri"/>
              <a:cs typeface="Calibri"/>
              <a:sym typeface="Calibri"/>
            </a:endParaRPr>
          </a:p>
          <a:p>
            <a:pPr marL="0" marR="0" lvl="0" indent="0" algn="l" rtl="0">
              <a:lnSpc>
                <a:spcPct val="80000"/>
              </a:lnSpc>
              <a:spcBef>
                <a:spcPts val="1000"/>
              </a:spcBef>
              <a:spcAft>
                <a:spcPts val="0"/>
              </a:spcAft>
              <a:buClr>
                <a:schemeClr val="dk1"/>
              </a:buClr>
              <a:buSzPts val="2960"/>
              <a:buFont typeface="Arial"/>
              <a:buNone/>
            </a:pPr>
            <a:r>
              <a:rPr lang="en-US" sz="2960" b="1" i="0" u="none" strike="noStrike" cap="none">
                <a:solidFill>
                  <a:schemeClr val="dk1"/>
                </a:solidFill>
                <a:latin typeface="Arial"/>
                <a:ea typeface="Arial"/>
                <a:cs typeface="Arial"/>
                <a:sym typeface="Arial"/>
              </a:rPr>
              <a:t>Classroom</a:t>
            </a:r>
            <a:endParaRPr sz="2400" b="0" i="0" u="none" strike="noStrike" cap="none">
              <a:solidFill>
                <a:schemeClr val="dk1"/>
              </a:solidFill>
              <a:latin typeface="Arial"/>
              <a:ea typeface="Arial"/>
              <a:cs typeface="Arial"/>
              <a:sym typeface="Arial"/>
            </a:endParaRPr>
          </a:p>
        </p:txBody>
      </p:sp>
      <p:sp>
        <p:nvSpPr>
          <p:cNvPr id="109" name="Google Shape;109;p16"/>
          <p:cNvSpPr/>
          <p:nvPr/>
        </p:nvSpPr>
        <p:spPr>
          <a:xfrm>
            <a:off x="588567" y="620480"/>
            <a:ext cx="2243800" cy="2243796"/>
          </a:xfrm>
          <a:prstGeom prst="ellipse">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16"/>
          <p:cNvSpPr/>
          <p:nvPr/>
        </p:nvSpPr>
        <p:spPr>
          <a:xfrm>
            <a:off x="3395001" y="2466604"/>
            <a:ext cx="962395" cy="962395"/>
          </a:xfrm>
          <a:prstGeom prst="ellipse">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1" name="Google Shape;111;p16"/>
          <p:cNvSpPr/>
          <p:nvPr/>
        </p:nvSpPr>
        <p:spPr>
          <a:xfrm>
            <a:off x="5125829" y="2327988"/>
            <a:ext cx="293695" cy="293695"/>
          </a:xfrm>
          <a:prstGeom prst="ellipse">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2" name="Google Shape;112;p16"/>
          <p:cNvSpPr/>
          <p:nvPr/>
        </p:nvSpPr>
        <p:spPr>
          <a:xfrm>
            <a:off x="6492113" y="0"/>
            <a:ext cx="5699887" cy="4059244"/>
          </a:xfrm>
          <a:custGeom>
            <a:avLst/>
            <a:gdLst/>
            <a:ahLst/>
            <a:cxnLst/>
            <a:rect l="0" t="0" r="0" b="0"/>
            <a:pathLst>
              <a:path w="5699887" h="4059244" extrusionOk="0">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235"/>
        <p:cNvGrpSpPr/>
        <p:nvPr/>
      </p:nvGrpSpPr>
      <p:grpSpPr>
        <a:xfrm>
          <a:off x="0" y="0"/>
          <a:ext cx="0" cy="0"/>
          <a:chOff x="0" y="0"/>
          <a:chExt cx="0" cy="0"/>
        </a:xfrm>
      </p:grpSpPr>
      <p:sp>
        <p:nvSpPr>
          <p:cNvPr id="236" name="Google Shape;236;p25"/>
          <p:cNvSpPr/>
          <p:nvPr/>
        </p:nvSpPr>
        <p:spPr>
          <a:xfrm>
            <a:off x="0" y="0"/>
            <a:ext cx="12192000" cy="6858001"/>
          </a:xfrm>
          <a:prstGeom prst="rect">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Arial"/>
              <a:buNone/>
            </a:pPr>
            <a:r>
              <a:rPr lang="en-US" sz="1400" b="0" i="0" u="none" strike="noStrike" cap="none">
                <a:solidFill>
                  <a:srgbClr val="000000"/>
                </a:solidFill>
                <a:latin typeface="Arial"/>
                <a:ea typeface="Arial"/>
                <a:cs typeface="Arial"/>
                <a:sym typeface="Arial"/>
              </a:rPr>
              <a:t>©2018</a:t>
            </a:r>
            <a:endParaRPr sz="1400" b="0" i="0" u="none" strike="noStrike" cap="none">
              <a:solidFill>
                <a:srgbClr val="000000"/>
              </a:solidFill>
              <a:latin typeface="Arial"/>
              <a:ea typeface="Arial"/>
              <a:cs typeface="Arial"/>
              <a:sym typeface="Arial"/>
            </a:endParaRPr>
          </a:p>
        </p:txBody>
      </p:sp>
      <p:grpSp>
        <p:nvGrpSpPr>
          <p:cNvPr id="237" name="Google Shape;237;p25"/>
          <p:cNvGrpSpPr/>
          <p:nvPr/>
        </p:nvGrpSpPr>
        <p:grpSpPr>
          <a:xfrm>
            <a:off x="1155481" y="498348"/>
            <a:ext cx="9902663" cy="5861304"/>
            <a:chOff x="1155481" y="498348"/>
            <a:chExt cx="9902663" cy="5861304"/>
          </a:xfrm>
        </p:grpSpPr>
        <p:sp>
          <p:nvSpPr>
            <p:cNvPr id="238" name="Google Shape;238;p25"/>
            <p:cNvSpPr/>
            <p:nvPr/>
          </p:nvSpPr>
          <p:spPr>
            <a:xfrm>
              <a:off x="1155481" y="498348"/>
              <a:ext cx="5861304" cy="5861304"/>
            </a:xfrm>
            <a:prstGeom prst="ellipse">
              <a:avLst/>
            </a:prstGeom>
            <a:solidFill>
              <a:schemeClr val="accent1">
                <a:alpha val="53725"/>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25"/>
            <p:cNvSpPr/>
            <p:nvPr/>
          </p:nvSpPr>
          <p:spPr>
            <a:xfrm>
              <a:off x="5196840" y="498348"/>
              <a:ext cx="5861304" cy="5861304"/>
            </a:xfrm>
            <a:prstGeom prst="ellipse">
              <a:avLst/>
            </a:prstGeom>
            <a:solidFill>
              <a:schemeClr val="accent1">
                <a:alpha val="53725"/>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25"/>
            <p:cNvSpPr/>
            <p:nvPr/>
          </p:nvSpPr>
          <p:spPr>
            <a:xfrm>
              <a:off x="3165348" y="498348"/>
              <a:ext cx="5861304" cy="5861304"/>
            </a:xfrm>
            <a:prstGeom prst="ellipse">
              <a:avLst/>
            </a:prstGeom>
            <a:solidFill>
              <a:schemeClr val="accent1">
                <a:alpha val="6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41" name="Google Shape;241;p25"/>
          <p:cNvSpPr/>
          <p:nvPr/>
        </p:nvSpPr>
        <p:spPr>
          <a:xfrm>
            <a:off x="0" y="1438772"/>
            <a:ext cx="12192000" cy="3980456"/>
          </a:xfrm>
          <a:prstGeom prst="rect">
            <a:avLst/>
          </a:prstGeom>
          <a:solidFill>
            <a:srgbClr val="4141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2" name="Google Shape;242;p25"/>
          <p:cNvSpPr txBox="1">
            <a:spLocks noGrp="1"/>
          </p:cNvSpPr>
          <p:nvPr>
            <p:ph type="body" idx="1"/>
          </p:nvPr>
        </p:nvSpPr>
        <p:spPr>
          <a:xfrm>
            <a:off x="2384951" y="3012928"/>
            <a:ext cx="7872231" cy="2109445"/>
          </a:xfrm>
          <a:prstGeom prst="rect">
            <a:avLst/>
          </a:prstGeom>
          <a:noFill/>
          <a:ln>
            <a:noFill/>
          </a:ln>
        </p:spPr>
        <p:txBody>
          <a:bodyPr spcFirstLastPara="1" wrap="square" lIns="91425" tIns="45700" rIns="91425" bIns="45700" anchor="t" anchorCtr="0">
            <a:noAutofit/>
          </a:bodyPr>
          <a:lstStyle/>
          <a:p>
            <a:pPr marL="50800" marR="0" lvl="0" indent="0" algn="l" rtl="0">
              <a:lnSpc>
                <a:spcPct val="90000"/>
              </a:lnSpc>
              <a:spcBef>
                <a:spcPts val="1000"/>
              </a:spcBef>
              <a:spcAft>
                <a:spcPts val="0"/>
              </a:spcAft>
              <a:buClr>
                <a:schemeClr val="dk1"/>
              </a:buClr>
              <a:buSzPts val="2800"/>
              <a:buFont typeface="Arial"/>
              <a:buNone/>
            </a:pPr>
            <a:r>
              <a:rPr lang="en-US" sz="3600" b="0" i="0" u="none" strike="noStrike" cap="none">
                <a:solidFill>
                  <a:schemeClr val="lt2"/>
                </a:solidFill>
                <a:latin typeface="Arial"/>
                <a:ea typeface="Arial"/>
                <a:cs typeface="Arial"/>
                <a:sym typeface="Arial"/>
              </a:rPr>
              <a:t>9 Empathy Habits for Gifted Learners</a:t>
            </a:r>
            <a:endParaRPr sz="2800" b="0" i="0" u="none" strike="noStrike" cap="none">
              <a:solidFill>
                <a:schemeClr val="dk1"/>
              </a:solidFill>
              <a:latin typeface="Arial"/>
              <a:ea typeface="Arial"/>
              <a:cs typeface="Arial"/>
              <a:sym typeface="Arial"/>
            </a:endParaRPr>
          </a:p>
        </p:txBody>
      </p:sp>
      <p:sp>
        <p:nvSpPr>
          <p:cNvPr id="243" name="Google Shape;243;p25"/>
          <p:cNvSpPr txBox="1"/>
          <p:nvPr/>
        </p:nvSpPr>
        <p:spPr>
          <a:xfrm>
            <a:off x="685800" y="6359652"/>
            <a:ext cx="715260" cy="3077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©2018</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3C6E7"/>
        </a:solidFill>
        <a:effectLst/>
      </p:bgPr>
    </p:bg>
    <p:spTree>
      <p:nvGrpSpPr>
        <p:cNvPr id="1" name="Shape 247"/>
        <p:cNvGrpSpPr/>
        <p:nvPr/>
      </p:nvGrpSpPr>
      <p:grpSpPr>
        <a:xfrm>
          <a:off x="0" y="0"/>
          <a:ext cx="0" cy="0"/>
          <a:chOff x="0" y="0"/>
          <a:chExt cx="0" cy="0"/>
        </a:xfrm>
      </p:grpSpPr>
      <p:sp>
        <p:nvSpPr>
          <p:cNvPr id="248" name="Google Shape;248;p26"/>
          <p:cNvSpPr txBox="1">
            <a:spLocks noGrp="1"/>
          </p:cNvSpPr>
          <p:nvPr>
            <p:ph type="title"/>
          </p:nvPr>
        </p:nvSpPr>
        <p:spPr>
          <a:xfrm>
            <a:off x="1989056" y="365125"/>
            <a:ext cx="9364744"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800"/>
              <a:buFont typeface="Calibri"/>
              <a:buNone/>
            </a:pPr>
            <a:r>
              <a:rPr lang="en-US" sz="4000" b="1" i="0" u="none" strike="noStrike" cap="none">
                <a:solidFill>
                  <a:schemeClr val="dk1"/>
                </a:solidFill>
                <a:latin typeface="Arial"/>
                <a:ea typeface="Arial"/>
                <a:cs typeface="Arial"/>
                <a:sym typeface="Arial"/>
              </a:rPr>
              <a:t>Literacy - tuning in to emotions of                        </a:t>
            </a:r>
            <a:br>
              <a:rPr lang="en-US" sz="4000" b="1" i="0" u="none" strike="noStrike" cap="none">
                <a:solidFill>
                  <a:schemeClr val="dk1"/>
                </a:solidFill>
                <a:latin typeface="Arial"/>
                <a:ea typeface="Arial"/>
                <a:cs typeface="Arial"/>
                <a:sym typeface="Arial"/>
              </a:rPr>
            </a:br>
            <a:r>
              <a:rPr lang="en-US" sz="4000" b="1" i="0" u="none" strike="noStrike" cap="none">
                <a:solidFill>
                  <a:schemeClr val="dk1"/>
                </a:solidFill>
                <a:latin typeface="Arial"/>
                <a:ea typeface="Arial"/>
                <a:cs typeface="Arial"/>
                <a:sym typeface="Arial"/>
              </a:rPr>
              <a:t>       ourselves and those around us.</a:t>
            </a:r>
            <a:endParaRPr sz="4000" b="0" i="0" u="none" strike="noStrike" cap="none">
              <a:solidFill>
                <a:schemeClr val="dk1"/>
              </a:solidFill>
              <a:latin typeface="Arial"/>
              <a:ea typeface="Arial"/>
              <a:cs typeface="Arial"/>
              <a:sym typeface="Arial"/>
            </a:endParaRPr>
          </a:p>
        </p:txBody>
      </p:sp>
      <p:sp>
        <p:nvSpPr>
          <p:cNvPr id="249" name="Google Shape;249;p26"/>
          <p:cNvSpPr/>
          <p:nvPr/>
        </p:nvSpPr>
        <p:spPr>
          <a:xfrm>
            <a:off x="697584" y="570706"/>
            <a:ext cx="1060704" cy="914400"/>
          </a:xfrm>
          <a:prstGeom prst="hexagon">
            <a:avLst>
              <a:gd name="adj" fmla="val 25000"/>
              <a:gd name="vf" fmla="val 11547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0" name="Google Shape;250;p26" descr="Team"/>
          <p:cNvSpPr>
            <a:spLocks noGrp="1"/>
          </p:cNvSpPr>
          <p:nvPr>
            <p:ph type="body" idx="1"/>
          </p:nvPr>
        </p:nvSpPr>
        <p:spPr>
          <a:xfrm>
            <a:off x="801278" y="2253005"/>
            <a:ext cx="2394409" cy="4119515"/>
          </a:xfrm>
          <a:prstGeom prst="roundRect">
            <a:avLst>
              <a:gd name="adj" fmla="val 10000"/>
            </a:avLst>
          </a:prstGeom>
          <a:blipFill rotWithShape="1">
            <a:blip r:embed="rId3">
              <a:alphaModFix/>
            </a:blip>
            <a:stretch>
              <a:fillRect l="-37984" r="-37982"/>
            </a:stretch>
          </a:blipFill>
          <a:ln w="12700" cap="flat" cmpd="sng">
            <a:solidFill>
              <a:srgbClr val="3D4B5F"/>
            </a:solidFill>
            <a:prstDash val="solid"/>
            <a:miter lim="800000"/>
            <a:headEnd type="none" w="sm" len="sm"/>
            <a:tailEnd type="none" w="sm" len="sm"/>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lt1"/>
              </a:solidFill>
              <a:latin typeface="Calibri"/>
              <a:ea typeface="Calibri"/>
              <a:cs typeface="Calibri"/>
              <a:sym typeface="Calibri"/>
            </a:endParaRPr>
          </a:p>
        </p:txBody>
      </p:sp>
      <p:sp>
        <p:nvSpPr>
          <p:cNvPr id="251" name="Google Shape;251;p26"/>
          <p:cNvSpPr txBox="1"/>
          <p:nvPr/>
        </p:nvSpPr>
        <p:spPr>
          <a:xfrm>
            <a:off x="5009321" y="2594113"/>
            <a:ext cx="5764695" cy="392109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chemeClr val="dk1"/>
                </a:solidFill>
                <a:latin typeface="Calibri"/>
                <a:ea typeface="Calibri"/>
                <a:cs typeface="Calibri"/>
                <a:sym typeface="Calibri"/>
              </a:rPr>
              <a:t>Gifted Characteristic – unusual alertness, intense awareness of surroundings and sensitivity to other peoples’ reactions. Relates to those less fortunate.</a:t>
            </a:r>
            <a:endParaRPr sz="1400" b="0" i="0" u="none" strike="noStrike" cap="none">
              <a:solidFill>
                <a:srgbClr val="000000"/>
              </a:solidFill>
              <a:latin typeface="Arial"/>
              <a:ea typeface="Arial"/>
              <a:cs typeface="Arial"/>
              <a:sym typeface="Arial"/>
            </a:endParaRPr>
          </a:p>
        </p:txBody>
      </p:sp>
      <p:sp>
        <p:nvSpPr>
          <p:cNvPr id="252" name="Google Shape;252;p26"/>
          <p:cNvSpPr txBox="1"/>
          <p:nvPr/>
        </p:nvSpPr>
        <p:spPr>
          <a:xfrm>
            <a:off x="4830646" y="2436458"/>
            <a:ext cx="5764694" cy="2574234"/>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32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3C6E7"/>
        </a:solidFill>
        <a:effectLst/>
      </p:bgPr>
    </p:bg>
    <p:spTree>
      <p:nvGrpSpPr>
        <p:cNvPr id="1" name="Shape 257"/>
        <p:cNvGrpSpPr/>
        <p:nvPr/>
      </p:nvGrpSpPr>
      <p:grpSpPr>
        <a:xfrm>
          <a:off x="0" y="0"/>
          <a:ext cx="0" cy="0"/>
          <a:chOff x="0" y="0"/>
          <a:chExt cx="0" cy="0"/>
        </a:xfrm>
      </p:grpSpPr>
      <p:sp>
        <p:nvSpPr>
          <p:cNvPr id="258" name="Google Shape;258;p27"/>
          <p:cNvSpPr txBox="1">
            <a:spLocks noGrp="1"/>
          </p:cNvSpPr>
          <p:nvPr>
            <p:ph type="ctrTitle"/>
          </p:nvPr>
        </p:nvSpPr>
        <p:spPr>
          <a:xfrm>
            <a:off x="2846894" y="889475"/>
            <a:ext cx="7541443" cy="1570921"/>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4800" b="1" i="0" u="none" strike="noStrike" cap="none">
                <a:solidFill>
                  <a:schemeClr val="dk1"/>
                </a:solidFill>
                <a:latin typeface="Arial"/>
                <a:ea typeface="Arial"/>
                <a:cs typeface="Arial"/>
                <a:sym typeface="Arial"/>
              </a:rPr>
              <a:t>Identity – how do I want to treat others?</a:t>
            </a:r>
            <a:endParaRPr sz="4800" b="0" i="0" u="none" strike="noStrike" cap="none">
              <a:solidFill>
                <a:schemeClr val="dk1"/>
              </a:solidFill>
              <a:latin typeface="Arial"/>
              <a:ea typeface="Arial"/>
              <a:cs typeface="Arial"/>
              <a:sym typeface="Arial"/>
            </a:endParaRPr>
          </a:p>
        </p:txBody>
      </p:sp>
      <p:sp>
        <p:nvSpPr>
          <p:cNvPr id="259" name="Google Shape;259;p27"/>
          <p:cNvSpPr/>
          <p:nvPr/>
        </p:nvSpPr>
        <p:spPr>
          <a:xfrm>
            <a:off x="1589988" y="1046375"/>
            <a:ext cx="1060704" cy="914400"/>
          </a:xfrm>
          <a:prstGeom prst="hexagon">
            <a:avLst>
              <a:gd name="adj" fmla="val 25000"/>
              <a:gd name="vf" fmla="val 115470"/>
            </a:avLst>
          </a:prstGeom>
          <a:solidFill>
            <a:schemeClr val="accent1"/>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60" name="Google Shape;260;p27" descr="Lecturer"/>
          <p:cNvSpPr>
            <a:spLocks noGrp="1"/>
          </p:cNvSpPr>
          <p:nvPr>
            <p:ph type="subTitle" idx="1"/>
          </p:nvPr>
        </p:nvSpPr>
        <p:spPr>
          <a:xfrm>
            <a:off x="1524000" y="2617296"/>
            <a:ext cx="1483151" cy="3830638"/>
          </a:xfrm>
          <a:prstGeom prst="roundRect">
            <a:avLst>
              <a:gd name="adj" fmla="val 10000"/>
            </a:avLst>
          </a:prstGeom>
          <a:blipFill rotWithShape="1">
            <a:blip r:embed="rId3">
              <a:alphaModFix/>
            </a:blip>
            <a:stretch>
              <a:fillRect l="-64984" r="-64984"/>
            </a:stretch>
          </a:blipFill>
          <a:ln w="25400" cap="flat" cmpd="sng">
            <a:solidFill>
              <a:srgbClr val="3D4B5F"/>
            </a:solidFill>
            <a:prstDash val="solid"/>
            <a:round/>
            <a:headEnd type="none" w="sm" len="sm"/>
            <a:tailEnd type="none" w="sm" len="sm"/>
          </a:ln>
        </p:spPr>
        <p:txBody>
          <a:bodyPr spcFirstLastPara="1" wrap="square" lIns="91425" tIns="45700" rIns="91425" bIns="45700" anchor="t" anchorCtr="0">
            <a:noAutofit/>
          </a:bodyPr>
          <a:lstStyle/>
          <a:p>
            <a:pPr marL="457200" marR="0" lvl="0" indent="-406400" algn="ctr" rtl="0">
              <a:lnSpc>
                <a:spcPct val="90000"/>
              </a:lnSpc>
              <a:spcBef>
                <a:spcPts val="1000"/>
              </a:spcBef>
              <a:spcAft>
                <a:spcPts val="0"/>
              </a:spcAft>
              <a:buClr>
                <a:schemeClr val="dk1"/>
              </a:buClr>
              <a:buSzPts val="2400"/>
              <a:buFont typeface="Arial"/>
              <a:buNone/>
            </a:pPr>
            <a:endParaRPr sz="2400" b="0" i="0" u="none" strike="noStrike" cap="none">
              <a:solidFill>
                <a:schemeClr val="lt1"/>
              </a:solidFill>
              <a:latin typeface="Calibri"/>
              <a:ea typeface="Calibri"/>
              <a:cs typeface="Calibri"/>
              <a:sym typeface="Calibri"/>
            </a:endParaRPr>
          </a:p>
        </p:txBody>
      </p:sp>
      <p:sp>
        <p:nvSpPr>
          <p:cNvPr id="261" name="Google Shape;261;p27"/>
          <p:cNvSpPr txBox="1"/>
          <p:nvPr/>
        </p:nvSpPr>
        <p:spPr>
          <a:xfrm>
            <a:off x="4721087" y="2773017"/>
            <a:ext cx="5667250" cy="3518848"/>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Gifted characteristic –</a:t>
            </a:r>
            <a:r>
              <a:rPr lang="en-US" sz="2800" b="0" i="0" u="none" strike="noStrike" cap="none">
                <a:solidFill>
                  <a:schemeClr val="dk1"/>
                </a:solidFill>
                <a:latin typeface="Arial"/>
                <a:ea typeface="Arial"/>
                <a:cs typeface="Arial"/>
                <a:sym typeface="Arial"/>
              </a:rPr>
              <a:t>recognizes own feelings; feels deeply with intense emotions for certain topics; acknowledges injustice to others; idealistic view of the world; places high standards on themselves.</a:t>
            </a:r>
            <a:endParaRPr sz="28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65"/>
        <p:cNvGrpSpPr/>
        <p:nvPr/>
      </p:nvGrpSpPr>
      <p:grpSpPr>
        <a:xfrm>
          <a:off x="0" y="0"/>
          <a:ext cx="0" cy="0"/>
          <a:chOff x="0" y="0"/>
          <a:chExt cx="0" cy="0"/>
        </a:xfrm>
      </p:grpSpPr>
      <p:sp>
        <p:nvSpPr>
          <p:cNvPr id="266" name="Google Shape;266;p28"/>
          <p:cNvSpPr txBox="1">
            <a:spLocks noGrp="1"/>
          </p:cNvSpPr>
          <p:nvPr>
            <p:ph type="title"/>
          </p:nvPr>
        </p:nvSpPr>
        <p:spPr>
          <a:xfrm>
            <a:off x="1752600" y="616226"/>
            <a:ext cx="9946064" cy="108669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Arial"/>
                <a:ea typeface="Arial"/>
                <a:cs typeface="Arial"/>
                <a:sym typeface="Arial"/>
              </a:rPr>
              <a:t>Perspectives – stepping into another’s shoes to understand their thoughts, feelings and views.</a:t>
            </a:r>
            <a:endParaRPr sz="4400" b="0" i="0" u="none" strike="noStrike" cap="none">
              <a:solidFill>
                <a:schemeClr val="dk1"/>
              </a:solidFill>
              <a:latin typeface="Arial"/>
              <a:ea typeface="Arial"/>
              <a:cs typeface="Arial"/>
              <a:sym typeface="Arial"/>
            </a:endParaRPr>
          </a:p>
        </p:txBody>
      </p:sp>
      <p:sp>
        <p:nvSpPr>
          <p:cNvPr id="267" name="Google Shape;267;p28" descr="Network"/>
          <p:cNvSpPr>
            <a:spLocks noGrp="1"/>
          </p:cNvSpPr>
          <p:nvPr>
            <p:ph type="body" idx="1"/>
          </p:nvPr>
        </p:nvSpPr>
        <p:spPr>
          <a:xfrm>
            <a:off x="838200" y="2468300"/>
            <a:ext cx="2640300" cy="4219200"/>
          </a:xfrm>
          <a:prstGeom prst="roundRect">
            <a:avLst>
              <a:gd name="adj" fmla="val 10000"/>
            </a:avLst>
          </a:prstGeom>
          <a:blipFill rotWithShape="1">
            <a:blip r:embed="rId3">
              <a:alphaModFix/>
            </a:blip>
            <a:stretch>
              <a:fillRect l="-37984" r="-37982"/>
            </a:stretch>
          </a:blipFill>
          <a:ln w="12700" cap="flat" cmpd="sng">
            <a:solidFill>
              <a:srgbClr val="3D4B5F"/>
            </a:solidFill>
            <a:prstDash val="solid"/>
            <a:miter lim="800000"/>
            <a:headEnd type="none" w="sm" len="sm"/>
            <a:tailEnd type="none" w="sm" len="sm"/>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lt1"/>
              </a:solidFill>
              <a:latin typeface="Calibri"/>
              <a:ea typeface="Calibri"/>
              <a:cs typeface="Calibri"/>
              <a:sym typeface="Calibri"/>
            </a:endParaRPr>
          </a:p>
        </p:txBody>
      </p:sp>
      <p:sp>
        <p:nvSpPr>
          <p:cNvPr id="268" name="Google Shape;268;p28"/>
          <p:cNvSpPr/>
          <p:nvPr/>
        </p:nvSpPr>
        <p:spPr>
          <a:xfrm>
            <a:off x="691896" y="511816"/>
            <a:ext cx="1060704" cy="914400"/>
          </a:xfrm>
          <a:prstGeom prst="hexagon">
            <a:avLst>
              <a:gd name="adj" fmla="val 25000"/>
              <a:gd name="vf" fmla="val 11547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9" name="Google Shape;269;p28"/>
          <p:cNvSpPr txBox="1"/>
          <p:nvPr/>
        </p:nvSpPr>
        <p:spPr>
          <a:xfrm>
            <a:off x="5301900" y="3011558"/>
            <a:ext cx="5088900" cy="15471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Gifted characteristic –  </a:t>
            </a:r>
            <a:endParaRPr sz="14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ability to see situations from more than one point of view.</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3C6E7"/>
        </a:solidFill>
        <a:effectLst/>
      </p:bgPr>
    </p:bg>
    <p:spTree>
      <p:nvGrpSpPr>
        <p:cNvPr id="1" name="Shape 273"/>
        <p:cNvGrpSpPr/>
        <p:nvPr/>
      </p:nvGrpSpPr>
      <p:grpSpPr>
        <a:xfrm>
          <a:off x="0" y="0"/>
          <a:ext cx="0" cy="0"/>
          <a:chOff x="0" y="0"/>
          <a:chExt cx="0" cy="0"/>
        </a:xfrm>
      </p:grpSpPr>
      <p:sp>
        <p:nvSpPr>
          <p:cNvPr id="274" name="Google Shape;274;p29"/>
          <p:cNvSpPr txBox="1">
            <a:spLocks noGrp="1"/>
          </p:cNvSpPr>
          <p:nvPr>
            <p:ph type="title"/>
          </p:nvPr>
        </p:nvSpPr>
        <p:spPr>
          <a:xfrm>
            <a:off x="620775" y="221700"/>
            <a:ext cx="10733100" cy="18915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959"/>
              <a:buFont typeface="Calibri"/>
              <a:buNone/>
            </a:pPr>
            <a:r>
              <a:rPr lang="en-US" sz="3959" b="0" i="0" u="none" strike="noStrike" cap="none">
                <a:solidFill>
                  <a:schemeClr val="dk1"/>
                </a:solidFill>
                <a:latin typeface="Calibri"/>
                <a:ea typeface="Calibri"/>
                <a:cs typeface="Calibri"/>
                <a:sym typeface="Calibri"/>
              </a:rPr>
              <a:t>         </a:t>
            </a:r>
            <a:r>
              <a:rPr lang="en-US" sz="4410" b="0" i="0" u="none" strike="noStrike" cap="none">
                <a:solidFill>
                  <a:schemeClr val="dk1"/>
                </a:solidFill>
                <a:latin typeface="Calibri"/>
                <a:ea typeface="Calibri"/>
                <a:cs typeface="Calibri"/>
                <a:sym typeface="Calibri"/>
              </a:rPr>
              <a:t> </a:t>
            </a:r>
            <a:r>
              <a:rPr lang="en-US" sz="4000" b="1" i="0" u="none" strike="noStrike" cap="none">
                <a:solidFill>
                  <a:schemeClr val="dk1"/>
                </a:solidFill>
                <a:latin typeface="Arial"/>
                <a:ea typeface="Arial"/>
                <a:cs typeface="Arial"/>
                <a:sym typeface="Arial"/>
              </a:rPr>
              <a:t>Imagination – using literature, drama,     </a:t>
            </a:r>
            <a:br>
              <a:rPr lang="en-US" sz="4000" b="1" i="0" u="none" strike="noStrike" cap="none">
                <a:solidFill>
                  <a:schemeClr val="dk1"/>
                </a:solidFill>
                <a:latin typeface="Arial"/>
                <a:ea typeface="Arial"/>
                <a:cs typeface="Arial"/>
                <a:sym typeface="Arial"/>
              </a:rPr>
            </a:br>
            <a:r>
              <a:rPr lang="en-US" sz="4000" b="1" i="0" u="none" strike="noStrike" cap="none">
                <a:solidFill>
                  <a:schemeClr val="dk1"/>
                </a:solidFill>
                <a:latin typeface="Arial"/>
                <a:ea typeface="Arial"/>
                <a:cs typeface="Arial"/>
                <a:sym typeface="Arial"/>
              </a:rPr>
              <a:t>         film and visual images to feel what    </a:t>
            </a:r>
            <a:endParaRPr sz="40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3959"/>
              <a:buFont typeface="Calibri"/>
              <a:buNone/>
            </a:pPr>
            <a:r>
              <a:rPr lang="en-US" sz="4000" b="1" i="0" u="none" strike="noStrike" cap="none">
                <a:solidFill>
                  <a:schemeClr val="dk1"/>
                </a:solidFill>
                <a:latin typeface="Arial"/>
                <a:ea typeface="Arial"/>
                <a:cs typeface="Arial"/>
                <a:sym typeface="Arial"/>
              </a:rPr>
              <a:t>         others are feeling.</a:t>
            </a:r>
            <a:endParaRPr sz="4000" b="0" i="0" u="none" strike="noStrike" cap="none">
              <a:solidFill>
                <a:schemeClr val="dk1"/>
              </a:solidFill>
              <a:latin typeface="Arial"/>
              <a:ea typeface="Arial"/>
              <a:cs typeface="Arial"/>
              <a:sym typeface="Arial"/>
            </a:endParaRPr>
          </a:p>
        </p:txBody>
      </p:sp>
      <p:sp>
        <p:nvSpPr>
          <p:cNvPr id="275" name="Google Shape;275;p29"/>
          <p:cNvSpPr/>
          <p:nvPr/>
        </p:nvSpPr>
        <p:spPr>
          <a:xfrm>
            <a:off x="701040" y="499586"/>
            <a:ext cx="1060704" cy="914400"/>
          </a:xfrm>
          <a:prstGeom prst="hexagon">
            <a:avLst>
              <a:gd name="adj" fmla="val 25000"/>
              <a:gd name="vf" fmla="val 11547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6" name="Google Shape;276;p29" descr="Lightbulb"/>
          <p:cNvSpPr>
            <a:spLocks noGrp="1"/>
          </p:cNvSpPr>
          <p:nvPr>
            <p:ph type="body" idx="1"/>
          </p:nvPr>
        </p:nvSpPr>
        <p:spPr>
          <a:xfrm>
            <a:off x="838200" y="2113280"/>
            <a:ext cx="2301240" cy="4379595"/>
          </a:xfrm>
          <a:prstGeom prst="roundRect">
            <a:avLst>
              <a:gd name="adj" fmla="val 10000"/>
            </a:avLst>
          </a:prstGeom>
          <a:blipFill rotWithShape="1">
            <a:blip r:embed="rId3">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lt1"/>
              </a:solidFill>
              <a:latin typeface="Calibri"/>
              <a:ea typeface="Calibri"/>
              <a:cs typeface="Calibri"/>
              <a:sym typeface="Calibri"/>
            </a:endParaRPr>
          </a:p>
        </p:txBody>
      </p:sp>
      <p:sp>
        <p:nvSpPr>
          <p:cNvPr id="277" name="Google Shape;277;p29"/>
          <p:cNvSpPr txBox="1"/>
          <p:nvPr/>
        </p:nvSpPr>
        <p:spPr>
          <a:xfrm>
            <a:off x="5218044" y="2713383"/>
            <a:ext cx="6458950" cy="2188676"/>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Gifted characteristic -</a:t>
            </a:r>
            <a:endParaRPr sz="28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expresses sensitivity and sadness to</a:t>
            </a:r>
            <a:endParaRPr sz="28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literature, movies, and music; v</a:t>
            </a:r>
            <a:r>
              <a:rPr lang="en-US" sz="2800" b="0" i="0" u="none" strike="noStrike" cap="none">
                <a:solidFill>
                  <a:srgbClr val="000000"/>
                </a:solidFill>
                <a:latin typeface="Arial"/>
                <a:ea typeface="Arial"/>
                <a:cs typeface="Arial"/>
                <a:sym typeface="Arial"/>
              </a:rPr>
              <a:t>ivid imagination.</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5F7FC"/>
            </a:gs>
            <a:gs pos="74000">
              <a:srgbClr val="A9BEE4"/>
            </a:gs>
            <a:gs pos="83000">
              <a:srgbClr val="A9BEE4"/>
            </a:gs>
            <a:gs pos="100000">
              <a:srgbClr val="C5D3ED"/>
            </a:gs>
          </a:gsLst>
          <a:lin ang="5400000" scaled="0"/>
        </a:gradFill>
        <a:effectLst/>
      </p:bgPr>
    </p:bg>
    <p:spTree>
      <p:nvGrpSpPr>
        <p:cNvPr id="1" name="Shape 281"/>
        <p:cNvGrpSpPr/>
        <p:nvPr/>
      </p:nvGrpSpPr>
      <p:grpSpPr>
        <a:xfrm>
          <a:off x="0" y="0"/>
          <a:ext cx="0" cy="0"/>
          <a:chOff x="0" y="0"/>
          <a:chExt cx="0" cy="0"/>
        </a:xfrm>
      </p:grpSpPr>
      <p:sp>
        <p:nvSpPr>
          <p:cNvPr id="282" name="Google Shape;282;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          </a:t>
            </a:r>
            <a:r>
              <a:rPr lang="en-US" sz="4000" b="1" i="0" u="none" strike="noStrike" cap="none">
                <a:solidFill>
                  <a:schemeClr val="dk1"/>
                </a:solidFill>
                <a:latin typeface="Arial"/>
                <a:ea typeface="Arial"/>
                <a:cs typeface="Arial"/>
                <a:sym typeface="Arial"/>
              </a:rPr>
              <a:t>Self Regulation – managing strong     </a:t>
            </a:r>
            <a:br>
              <a:rPr lang="en-US" sz="4000" b="1" i="0" u="none" strike="noStrike" cap="none">
                <a:solidFill>
                  <a:schemeClr val="dk1"/>
                </a:solidFill>
                <a:latin typeface="Arial"/>
                <a:ea typeface="Arial"/>
                <a:cs typeface="Arial"/>
                <a:sym typeface="Arial"/>
              </a:rPr>
            </a:br>
            <a:r>
              <a:rPr lang="en-US" sz="4000" b="1" i="0" u="none" strike="noStrike" cap="none">
                <a:solidFill>
                  <a:schemeClr val="dk1"/>
                </a:solidFill>
                <a:latin typeface="Arial"/>
                <a:ea typeface="Arial"/>
                <a:cs typeface="Arial"/>
                <a:sym typeface="Arial"/>
              </a:rPr>
              <a:t>          emotions and personal distress.</a:t>
            </a:r>
            <a:endParaRPr sz="4000" b="0" i="0" u="none" strike="noStrike" cap="none">
              <a:solidFill>
                <a:schemeClr val="dk1"/>
              </a:solidFill>
              <a:latin typeface="Arial"/>
              <a:ea typeface="Arial"/>
              <a:cs typeface="Arial"/>
              <a:sym typeface="Arial"/>
            </a:endParaRPr>
          </a:p>
        </p:txBody>
      </p:sp>
      <p:sp>
        <p:nvSpPr>
          <p:cNvPr id="283" name="Google Shape;283;p30" descr="Repeat"/>
          <p:cNvSpPr>
            <a:spLocks noGrp="1"/>
          </p:cNvSpPr>
          <p:nvPr>
            <p:ph type="body" idx="1"/>
          </p:nvPr>
        </p:nvSpPr>
        <p:spPr>
          <a:xfrm>
            <a:off x="838200" y="2062480"/>
            <a:ext cx="1854200" cy="4358640"/>
          </a:xfrm>
          <a:prstGeom prst="roundRect">
            <a:avLst>
              <a:gd name="adj" fmla="val 10000"/>
            </a:avLst>
          </a:prstGeom>
          <a:blipFill rotWithShape="1">
            <a:blip r:embed="rId3">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lt1"/>
              </a:solidFill>
              <a:latin typeface="Calibri"/>
              <a:ea typeface="Calibri"/>
              <a:cs typeface="Calibri"/>
              <a:sym typeface="Calibri"/>
            </a:endParaRPr>
          </a:p>
        </p:txBody>
      </p:sp>
      <p:sp>
        <p:nvSpPr>
          <p:cNvPr id="284" name="Google Shape;284;p30"/>
          <p:cNvSpPr/>
          <p:nvPr/>
        </p:nvSpPr>
        <p:spPr>
          <a:xfrm>
            <a:off x="914400" y="570706"/>
            <a:ext cx="1060704" cy="914400"/>
          </a:xfrm>
          <a:prstGeom prst="hexagon">
            <a:avLst>
              <a:gd name="adj" fmla="val 25000"/>
              <a:gd name="vf" fmla="val 11547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5" name="Google Shape;285;p30"/>
          <p:cNvSpPr txBox="1"/>
          <p:nvPr/>
        </p:nvSpPr>
        <p:spPr>
          <a:xfrm>
            <a:off x="5239818" y="2717631"/>
            <a:ext cx="5824200" cy="1815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Gifted characteristic –</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longer attention span and intense concentration; preoccupied with own thoughts.</a:t>
            </a:r>
            <a:endParaRPr sz="28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89"/>
        <p:cNvGrpSpPr/>
        <p:nvPr/>
      </p:nvGrpSpPr>
      <p:grpSpPr>
        <a:xfrm>
          <a:off x="0" y="0"/>
          <a:ext cx="0" cy="0"/>
          <a:chOff x="0" y="0"/>
          <a:chExt cx="0" cy="0"/>
        </a:xfrm>
      </p:grpSpPr>
      <p:sp>
        <p:nvSpPr>
          <p:cNvPr id="290" name="Google Shape;290;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          </a:t>
            </a:r>
            <a:r>
              <a:rPr lang="en-US" sz="4000" b="1" i="0" u="none" strike="noStrike" cap="none">
                <a:solidFill>
                  <a:schemeClr val="dk1"/>
                </a:solidFill>
                <a:latin typeface="Arial"/>
                <a:ea typeface="Arial"/>
                <a:cs typeface="Arial"/>
                <a:sym typeface="Arial"/>
              </a:rPr>
              <a:t>Kindness – practicing helping others. </a:t>
            </a:r>
            <a:endParaRPr sz="4000" b="0" i="0" u="none" strike="noStrike" cap="none">
              <a:solidFill>
                <a:schemeClr val="dk1"/>
              </a:solidFill>
              <a:latin typeface="Arial"/>
              <a:ea typeface="Arial"/>
              <a:cs typeface="Arial"/>
              <a:sym typeface="Arial"/>
            </a:endParaRPr>
          </a:p>
        </p:txBody>
      </p:sp>
      <p:sp>
        <p:nvSpPr>
          <p:cNvPr id="291" name="Google Shape;291;p31" descr="Heart"/>
          <p:cNvSpPr>
            <a:spLocks noGrp="1"/>
          </p:cNvSpPr>
          <p:nvPr>
            <p:ph type="body" idx="1"/>
          </p:nvPr>
        </p:nvSpPr>
        <p:spPr>
          <a:xfrm>
            <a:off x="838200" y="1825625"/>
            <a:ext cx="2352040" cy="4351338"/>
          </a:xfrm>
          <a:prstGeom prst="roundRect">
            <a:avLst>
              <a:gd name="adj" fmla="val 10000"/>
            </a:avLst>
          </a:prstGeom>
          <a:blipFill rotWithShape="1">
            <a:blip r:embed="rId3">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lt1"/>
              </a:solidFill>
              <a:latin typeface="Calibri"/>
              <a:ea typeface="Calibri"/>
              <a:cs typeface="Calibri"/>
              <a:sym typeface="Calibri"/>
            </a:endParaRPr>
          </a:p>
        </p:txBody>
      </p:sp>
      <p:sp>
        <p:nvSpPr>
          <p:cNvPr id="292" name="Google Shape;292;p31"/>
          <p:cNvSpPr/>
          <p:nvPr/>
        </p:nvSpPr>
        <p:spPr>
          <a:xfrm>
            <a:off x="1036320" y="570706"/>
            <a:ext cx="1060704" cy="914400"/>
          </a:xfrm>
          <a:prstGeom prst="hexagon">
            <a:avLst>
              <a:gd name="adj" fmla="val 25000"/>
              <a:gd name="vf" fmla="val 11547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3" name="Google Shape;293;p31"/>
          <p:cNvSpPr txBox="1"/>
          <p:nvPr/>
        </p:nvSpPr>
        <p:spPr>
          <a:xfrm>
            <a:off x="5575851" y="2524539"/>
            <a:ext cx="5777949" cy="2538067"/>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Gifted Characteristic –</a:t>
            </a:r>
            <a:endParaRPr sz="14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expresses kindness to peers, elderly, strangers and animals;</a:t>
            </a:r>
            <a:r>
              <a:rPr lang="en-US" sz="1400" b="0" i="0" u="none" strike="noStrike" cap="none">
                <a:solidFill>
                  <a:srgbClr val="000000"/>
                </a:solidFill>
                <a:latin typeface="Arial"/>
                <a:ea typeface="Arial"/>
                <a:cs typeface="Arial"/>
                <a:sym typeface="Arial"/>
              </a:rPr>
              <a:t> </a:t>
            </a:r>
            <a:r>
              <a:rPr lang="en-US" sz="2800" b="0" i="0" u="none" strike="noStrike" cap="none">
                <a:solidFill>
                  <a:srgbClr val="000000"/>
                </a:solidFill>
                <a:latin typeface="Arial"/>
                <a:ea typeface="Arial"/>
                <a:cs typeface="Arial"/>
                <a:sym typeface="Arial"/>
              </a:rPr>
              <a:t>deep, intense feelings and reactions.</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3C6E7"/>
        </a:solidFill>
        <a:effectLst/>
      </p:bgPr>
    </p:bg>
    <p:spTree>
      <p:nvGrpSpPr>
        <p:cNvPr id="1" name="Shape 297"/>
        <p:cNvGrpSpPr/>
        <p:nvPr/>
      </p:nvGrpSpPr>
      <p:grpSpPr>
        <a:xfrm>
          <a:off x="0" y="0"/>
          <a:ext cx="0" cy="0"/>
          <a:chOff x="0" y="0"/>
          <a:chExt cx="0" cy="0"/>
        </a:xfrm>
      </p:grpSpPr>
      <p:sp>
        <p:nvSpPr>
          <p:cNvPr id="298" name="Google Shape;298;p32"/>
          <p:cNvSpPr txBox="1">
            <a:spLocks noGrp="1"/>
          </p:cNvSpPr>
          <p:nvPr>
            <p:ph type="title"/>
          </p:nvPr>
        </p:nvSpPr>
        <p:spPr>
          <a:xfrm>
            <a:off x="838199" y="365125"/>
            <a:ext cx="10969487"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          </a:t>
            </a:r>
            <a:r>
              <a:rPr lang="en-US" sz="4000" b="1" i="0" u="none" strike="noStrike" cap="none">
                <a:solidFill>
                  <a:schemeClr val="dk1"/>
                </a:solidFill>
                <a:latin typeface="Arial"/>
                <a:ea typeface="Arial"/>
                <a:cs typeface="Arial"/>
                <a:sym typeface="Arial"/>
              </a:rPr>
              <a:t>Collaboration – working together to </a:t>
            </a:r>
            <a:br>
              <a:rPr lang="en-US" sz="4000" b="1" i="0" u="none" strike="noStrike" cap="none">
                <a:solidFill>
                  <a:schemeClr val="dk1"/>
                </a:solidFill>
                <a:latin typeface="Arial"/>
                <a:ea typeface="Arial"/>
                <a:cs typeface="Arial"/>
                <a:sym typeface="Arial"/>
              </a:rPr>
            </a:br>
            <a:r>
              <a:rPr lang="en-US" sz="4000" b="1" i="0" u="none" strike="noStrike" cap="none">
                <a:solidFill>
                  <a:schemeClr val="dk1"/>
                </a:solidFill>
                <a:latin typeface="Arial"/>
                <a:ea typeface="Arial"/>
                <a:cs typeface="Arial"/>
                <a:sym typeface="Arial"/>
              </a:rPr>
              <a:t>          achieve shared goals that will help all.</a:t>
            </a:r>
            <a:endParaRPr sz="4000" b="0" i="0" u="none" strike="noStrike" cap="none">
              <a:solidFill>
                <a:schemeClr val="dk1"/>
              </a:solidFill>
              <a:latin typeface="Arial"/>
              <a:ea typeface="Arial"/>
              <a:cs typeface="Arial"/>
              <a:sym typeface="Arial"/>
            </a:endParaRPr>
          </a:p>
        </p:txBody>
      </p:sp>
      <p:sp>
        <p:nvSpPr>
          <p:cNvPr id="299" name="Google Shape;299;p32" descr="Meeting"/>
          <p:cNvSpPr>
            <a:spLocks noGrp="1"/>
          </p:cNvSpPr>
          <p:nvPr>
            <p:ph type="body" idx="1"/>
          </p:nvPr>
        </p:nvSpPr>
        <p:spPr>
          <a:xfrm>
            <a:off x="838200" y="2037522"/>
            <a:ext cx="2179320" cy="4455353"/>
          </a:xfrm>
          <a:prstGeom prst="roundRect">
            <a:avLst>
              <a:gd name="adj" fmla="val 10000"/>
            </a:avLst>
          </a:prstGeom>
          <a:blipFill rotWithShape="1">
            <a:blip r:embed="rId3">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lt1"/>
              </a:solidFill>
              <a:latin typeface="Calibri"/>
              <a:ea typeface="Calibri"/>
              <a:cs typeface="Calibri"/>
              <a:sym typeface="Calibri"/>
            </a:endParaRPr>
          </a:p>
        </p:txBody>
      </p:sp>
      <p:sp>
        <p:nvSpPr>
          <p:cNvPr id="300" name="Google Shape;300;p32"/>
          <p:cNvSpPr/>
          <p:nvPr/>
        </p:nvSpPr>
        <p:spPr>
          <a:xfrm>
            <a:off x="1026160" y="570706"/>
            <a:ext cx="1060704" cy="914400"/>
          </a:xfrm>
          <a:prstGeom prst="hexagon">
            <a:avLst>
              <a:gd name="adj" fmla="val 25000"/>
              <a:gd name="vf" fmla="val 11547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1" name="Google Shape;301;p32"/>
          <p:cNvSpPr txBox="1"/>
          <p:nvPr/>
        </p:nvSpPr>
        <p:spPr>
          <a:xfrm>
            <a:off x="5192110" y="3005959"/>
            <a:ext cx="6358758" cy="138499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Gifted Characteristic –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desire to organize people/things through games or complex schemas.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5F7FC"/>
            </a:gs>
            <a:gs pos="74000">
              <a:srgbClr val="A9BEE4"/>
            </a:gs>
            <a:gs pos="83000">
              <a:srgbClr val="A9BEE4"/>
            </a:gs>
            <a:gs pos="100000">
              <a:srgbClr val="C5D3ED"/>
            </a:gs>
          </a:gsLst>
          <a:lin ang="5400000" scaled="0"/>
        </a:gradFill>
        <a:effectLst/>
      </p:bgPr>
    </p:bg>
    <p:spTree>
      <p:nvGrpSpPr>
        <p:cNvPr id="1" name="Shape 305"/>
        <p:cNvGrpSpPr/>
        <p:nvPr/>
      </p:nvGrpSpPr>
      <p:grpSpPr>
        <a:xfrm>
          <a:off x="0" y="0"/>
          <a:ext cx="0" cy="0"/>
          <a:chOff x="0" y="0"/>
          <a:chExt cx="0" cy="0"/>
        </a:xfrm>
      </p:grpSpPr>
      <p:sp>
        <p:nvSpPr>
          <p:cNvPr id="306" name="Google Shape;306;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          </a:t>
            </a:r>
            <a:r>
              <a:rPr lang="en-US" sz="4000" b="1" i="0" u="none" strike="noStrike" cap="none">
                <a:solidFill>
                  <a:schemeClr val="dk1"/>
                </a:solidFill>
                <a:latin typeface="Arial"/>
                <a:ea typeface="Arial"/>
                <a:cs typeface="Arial"/>
                <a:sym typeface="Arial"/>
              </a:rPr>
              <a:t>Risk Taking – having the courage to </a:t>
            </a:r>
            <a:br>
              <a:rPr lang="en-US" sz="4000" b="1" i="0" u="none" strike="noStrike" cap="none">
                <a:solidFill>
                  <a:schemeClr val="dk1"/>
                </a:solidFill>
                <a:latin typeface="Arial"/>
                <a:ea typeface="Arial"/>
                <a:cs typeface="Arial"/>
                <a:sym typeface="Arial"/>
              </a:rPr>
            </a:br>
            <a:r>
              <a:rPr lang="en-US" sz="4000" b="1" i="0" u="none" strike="noStrike" cap="none">
                <a:solidFill>
                  <a:schemeClr val="dk1"/>
                </a:solidFill>
                <a:latin typeface="Arial"/>
                <a:ea typeface="Arial"/>
                <a:cs typeface="Arial"/>
                <a:sym typeface="Arial"/>
              </a:rPr>
              <a:t>          speak out or act to help others.</a:t>
            </a:r>
            <a:endParaRPr sz="4000" b="0" i="0" u="none" strike="noStrike" cap="none">
              <a:solidFill>
                <a:schemeClr val="dk1"/>
              </a:solidFill>
              <a:latin typeface="Arial"/>
              <a:ea typeface="Arial"/>
              <a:cs typeface="Arial"/>
              <a:sym typeface="Arial"/>
            </a:endParaRPr>
          </a:p>
        </p:txBody>
      </p:sp>
      <p:sp>
        <p:nvSpPr>
          <p:cNvPr id="307" name="Google Shape;307;p33" descr="Sailboat"/>
          <p:cNvSpPr>
            <a:spLocks noGrp="1"/>
          </p:cNvSpPr>
          <p:nvPr>
            <p:ph type="body" idx="1"/>
          </p:nvPr>
        </p:nvSpPr>
        <p:spPr>
          <a:xfrm>
            <a:off x="838200" y="1825625"/>
            <a:ext cx="2189480" cy="4351338"/>
          </a:xfrm>
          <a:prstGeom prst="roundRect">
            <a:avLst>
              <a:gd name="adj" fmla="val 10000"/>
            </a:avLst>
          </a:prstGeom>
          <a:blipFill rotWithShape="1">
            <a:blip r:embed="rId3">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lt1"/>
              </a:solidFill>
              <a:latin typeface="Calibri"/>
              <a:ea typeface="Calibri"/>
              <a:cs typeface="Calibri"/>
              <a:sym typeface="Calibri"/>
            </a:endParaRPr>
          </a:p>
        </p:txBody>
      </p:sp>
      <p:sp>
        <p:nvSpPr>
          <p:cNvPr id="308" name="Google Shape;308;p33"/>
          <p:cNvSpPr/>
          <p:nvPr/>
        </p:nvSpPr>
        <p:spPr>
          <a:xfrm>
            <a:off x="1056640" y="570706"/>
            <a:ext cx="1060704" cy="914400"/>
          </a:xfrm>
          <a:prstGeom prst="hexagon">
            <a:avLst>
              <a:gd name="adj" fmla="val 25000"/>
              <a:gd name="vf" fmla="val 11547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9" name="Google Shape;309;p33"/>
          <p:cNvSpPr txBox="1"/>
          <p:nvPr/>
        </p:nvSpPr>
        <p:spPr>
          <a:xfrm>
            <a:off x="4890051" y="2822713"/>
            <a:ext cx="5247861" cy="181588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Gifted Characteristic –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willing to take risks for others; often i</a:t>
            </a:r>
            <a:r>
              <a:rPr lang="en-US" sz="2800" b="0" i="0" u="none" strike="noStrike" cap="none">
                <a:solidFill>
                  <a:srgbClr val="000000"/>
                </a:solidFill>
                <a:latin typeface="Arial"/>
                <a:ea typeface="Arial"/>
                <a:cs typeface="Arial"/>
                <a:sym typeface="Arial"/>
              </a:rPr>
              <a:t>dealistic and have a sense of justice at an early age</a:t>
            </a:r>
            <a:r>
              <a:rPr lang="en-US" sz="2800" b="0" i="0" u="none" strike="noStrike" cap="none">
                <a:solidFill>
                  <a:schemeClr val="dk1"/>
                </a:solidFill>
                <a:latin typeface="Arial"/>
                <a:ea typeface="Arial"/>
                <a:cs typeface="Arial"/>
                <a:sym typeface="Arial"/>
              </a:rPr>
              <a:t>. </a:t>
            </a:r>
            <a:endParaRPr sz="28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313"/>
        <p:cNvGrpSpPr/>
        <p:nvPr/>
      </p:nvGrpSpPr>
      <p:grpSpPr>
        <a:xfrm>
          <a:off x="0" y="0"/>
          <a:ext cx="0" cy="0"/>
          <a:chOff x="0" y="0"/>
          <a:chExt cx="0" cy="0"/>
        </a:xfrm>
      </p:grpSpPr>
      <p:sp>
        <p:nvSpPr>
          <p:cNvPr id="314" name="Google Shape;314;p34"/>
          <p:cNvSpPr txBox="1">
            <a:spLocks noGrp="1"/>
          </p:cNvSpPr>
          <p:nvPr>
            <p:ph type="title"/>
          </p:nvPr>
        </p:nvSpPr>
        <p:spPr>
          <a:xfrm>
            <a:off x="838200" y="266050"/>
            <a:ext cx="10515600" cy="20694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959"/>
              <a:buFont typeface="Calibri"/>
              <a:buNone/>
            </a:pPr>
            <a:r>
              <a:rPr lang="en-US" sz="3959" b="0" i="0" u="none" strike="noStrike" cap="none">
                <a:solidFill>
                  <a:schemeClr val="dk1"/>
                </a:solidFill>
                <a:latin typeface="Calibri"/>
                <a:ea typeface="Calibri"/>
                <a:cs typeface="Calibri"/>
                <a:sym typeface="Calibri"/>
              </a:rPr>
              <a:t>          </a:t>
            </a:r>
            <a:endParaRPr sz="3959"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3959"/>
              <a:buFont typeface="Calibri"/>
              <a:buNone/>
            </a:pPr>
            <a:r>
              <a:rPr lang="en-US" sz="4410" b="1" i="0" u="none" strike="noStrike" cap="none">
                <a:solidFill>
                  <a:schemeClr val="dk1"/>
                </a:solidFill>
                <a:latin typeface="Calibri"/>
                <a:ea typeface="Calibri"/>
                <a:cs typeface="Calibri"/>
                <a:sym typeface="Calibri"/>
              </a:rPr>
              <a:t>          </a:t>
            </a:r>
            <a:r>
              <a:rPr lang="en-US" sz="3600" b="1" i="0" u="none" strike="noStrike" cap="none">
                <a:solidFill>
                  <a:schemeClr val="dk1"/>
                </a:solidFill>
                <a:latin typeface="Arial"/>
                <a:ea typeface="Arial"/>
                <a:cs typeface="Arial"/>
                <a:sym typeface="Arial"/>
              </a:rPr>
              <a:t>Making a difference – acting to change  </a:t>
            </a:r>
            <a:endParaRPr sz="36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3959"/>
              <a:buFont typeface="Calibri"/>
              <a:buNone/>
            </a:pPr>
            <a:r>
              <a:rPr lang="en-US" sz="3600" b="1" i="0" u="none" strike="noStrike" cap="none">
                <a:solidFill>
                  <a:schemeClr val="dk1"/>
                </a:solidFill>
                <a:latin typeface="Arial"/>
                <a:ea typeface="Arial"/>
                <a:cs typeface="Arial"/>
                <a:sym typeface="Arial"/>
              </a:rPr>
              <a:t>          things for the better for others even in    </a:t>
            </a:r>
            <a:endParaRPr sz="36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3959"/>
              <a:buFont typeface="Calibri"/>
              <a:buNone/>
            </a:pPr>
            <a:r>
              <a:rPr lang="en-US" sz="3600" b="1" i="0" u="none" strike="noStrike" cap="none">
                <a:solidFill>
                  <a:schemeClr val="dk1"/>
                </a:solidFill>
                <a:latin typeface="Arial"/>
                <a:ea typeface="Arial"/>
                <a:cs typeface="Arial"/>
                <a:sym typeface="Arial"/>
              </a:rPr>
              <a:t>           a small way.</a:t>
            </a:r>
            <a:r>
              <a:rPr lang="en-US" sz="4410" b="1" i="0" u="none" strike="noStrike" cap="none">
                <a:solidFill>
                  <a:schemeClr val="dk1"/>
                </a:solidFill>
                <a:latin typeface="Calibri"/>
                <a:ea typeface="Calibri"/>
                <a:cs typeface="Calibri"/>
                <a:sym typeface="Calibri"/>
              </a:rPr>
              <a:t/>
            </a:r>
            <a:br>
              <a:rPr lang="en-US" sz="4410" b="1" i="0" u="none" strike="noStrike" cap="none">
                <a:solidFill>
                  <a:schemeClr val="dk1"/>
                </a:solidFill>
                <a:latin typeface="Calibri"/>
                <a:ea typeface="Calibri"/>
                <a:cs typeface="Calibri"/>
                <a:sym typeface="Calibri"/>
              </a:rPr>
            </a:br>
            <a:r>
              <a:rPr lang="en-US" sz="4410" b="1" i="0" u="none" strike="noStrike" cap="none">
                <a:solidFill>
                  <a:schemeClr val="dk1"/>
                </a:solidFill>
                <a:latin typeface="Calibri"/>
                <a:ea typeface="Calibri"/>
                <a:cs typeface="Calibri"/>
                <a:sym typeface="Calibri"/>
              </a:rPr>
              <a:t>          </a:t>
            </a:r>
            <a:endParaRPr sz="4410" b="0" i="0" u="none" strike="noStrike" cap="none">
              <a:solidFill>
                <a:schemeClr val="dk1"/>
              </a:solidFill>
              <a:latin typeface="Calibri"/>
              <a:ea typeface="Calibri"/>
              <a:cs typeface="Calibri"/>
              <a:sym typeface="Calibri"/>
            </a:endParaRPr>
          </a:p>
        </p:txBody>
      </p:sp>
      <p:sp>
        <p:nvSpPr>
          <p:cNvPr id="315" name="Google Shape;315;p34" descr="Bullseye"/>
          <p:cNvSpPr>
            <a:spLocks noGrp="1"/>
          </p:cNvSpPr>
          <p:nvPr>
            <p:ph type="body" idx="1"/>
          </p:nvPr>
        </p:nvSpPr>
        <p:spPr>
          <a:xfrm>
            <a:off x="838200" y="2335450"/>
            <a:ext cx="2260500" cy="4305900"/>
          </a:xfrm>
          <a:prstGeom prst="roundRect">
            <a:avLst>
              <a:gd name="adj" fmla="val 10000"/>
            </a:avLst>
          </a:prstGeom>
          <a:blipFill rotWithShape="1">
            <a:blip r:embed="rId3">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chemeClr val="lt1"/>
              </a:solidFill>
              <a:latin typeface="Calibri"/>
              <a:ea typeface="Calibri"/>
              <a:cs typeface="Calibri"/>
              <a:sym typeface="Calibri"/>
            </a:endParaRPr>
          </a:p>
        </p:txBody>
      </p:sp>
      <p:sp>
        <p:nvSpPr>
          <p:cNvPr id="316" name="Google Shape;316;p34"/>
          <p:cNvSpPr/>
          <p:nvPr/>
        </p:nvSpPr>
        <p:spPr>
          <a:xfrm>
            <a:off x="696370" y="452481"/>
            <a:ext cx="1060800" cy="914400"/>
          </a:xfrm>
          <a:prstGeom prst="hexagon">
            <a:avLst>
              <a:gd name="adj" fmla="val 25000"/>
              <a:gd name="vf" fmla="val 11547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7" name="Google Shape;317;p34"/>
          <p:cNvSpPr txBox="1"/>
          <p:nvPr/>
        </p:nvSpPr>
        <p:spPr>
          <a:xfrm>
            <a:off x="4283424" y="3160643"/>
            <a:ext cx="6908037" cy="3023328"/>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Gifted Characteristic – </a:t>
            </a:r>
            <a:endParaRPr sz="14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800"/>
              <a:buFont typeface="Arial"/>
              <a:buNone/>
            </a:pPr>
            <a:r>
              <a:rPr lang="en-US" sz="2800" b="0" i="0" u="none" strike="noStrike" cap="none">
                <a:solidFill>
                  <a:srgbClr val="000000"/>
                </a:solidFill>
                <a:latin typeface="Arial"/>
                <a:ea typeface="Arial"/>
                <a:cs typeface="Arial"/>
                <a:sym typeface="Arial"/>
              </a:rPr>
              <a:t>concerned with social and political issues and injustices</a:t>
            </a:r>
            <a:r>
              <a:rPr lang="en-US" sz="2800" b="0" i="0" u="none" strike="noStrike" cap="none">
                <a:solidFill>
                  <a:schemeClr val="dk1"/>
                </a:solidFill>
                <a:latin typeface="Arial"/>
                <a:ea typeface="Arial"/>
                <a:cs typeface="Arial"/>
                <a:sym typeface="Arial"/>
              </a:rPr>
              <a:t>; want to make "wrongs right“ by becoming a positive force in their community; sometimes believe they can "save the world”.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6"/>
        <p:cNvGrpSpPr/>
        <p:nvPr/>
      </p:nvGrpSpPr>
      <p:grpSpPr>
        <a:xfrm>
          <a:off x="0" y="0"/>
          <a:ext cx="0" cy="0"/>
          <a:chOff x="0" y="0"/>
          <a:chExt cx="0" cy="0"/>
        </a:xfrm>
      </p:grpSpPr>
      <p:sp>
        <p:nvSpPr>
          <p:cNvPr id="117" name="Google Shape;117;p17"/>
          <p:cNvSpPr/>
          <p:nvPr/>
        </p:nvSpPr>
        <p:spPr>
          <a:xfrm>
            <a:off x="800100" y="-4763"/>
            <a:ext cx="3333749" cy="3338514"/>
          </a:xfrm>
          <a:prstGeom prst="downArrow">
            <a:avLst>
              <a:gd name="adj1" fmla="val 100000"/>
              <a:gd name="adj2" fmla="val 26890"/>
            </a:avLst>
          </a:pr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8" name="Google Shape;118;p17"/>
          <p:cNvSpPr txBox="1">
            <a:spLocks noGrp="1"/>
          </p:cNvSpPr>
          <p:nvPr>
            <p:ph type="title"/>
          </p:nvPr>
        </p:nvSpPr>
        <p:spPr>
          <a:xfrm>
            <a:off x="1028700" y="190501"/>
            <a:ext cx="2886075" cy="2486024"/>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2800"/>
              <a:buFont typeface="Calibri"/>
              <a:buNone/>
            </a:pPr>
            <a:r>
              <a:rPr lang="en-US" sz="2800" b="0" i="0" u="none" strike="noStrike" cap="none">
                <a:solidFill>
                  <a:schemeClr val="lt1"/>
                </a:solidFill>
                <a:latin typeface="Arial"/>
                <a:ea typeface="Arial"/>
                <a:cs typeface="Arial"/>
                <a:sym typeface="Arial"/>
              </a:rPr>
              <a:t>Presenters:</a:t>
            </a:r>
            <a:br>
              <a:rPr lang="en-US" sz="2800" b="0" i="0" u="none" strike="noStrike" cap="none">
                <a:solidFill>
                  <a:schemeClr val="lt1"/>
                </a:solidFill>
                <a:latin typeface="Arial"/>
                <a:ea typeface="Arial"/>
                <a:cs typeface="Arial"/>
                <a:sym typeface="Arial"/>
              </a:rPr>
            </a:br>
            <a:r>
              <a:rPr lang="en-US" sz="2800" b="0" i="0" u="none" strike="noStrike" cap="none">
                <a:solidFill>
                  <a:schemeClr val="lt1"/>
                </a:solidFill>
                <a:latin typeface="Arial"/>
                <a:ea typeface="Arial"/>
                <a:cs typeface="Arial"/>
                <a:sym typeface="Arial"/>
              </a:rPr>
              <a:t/>
            </a:r>
            <a:br>
              <a:rPr lang="en-US" sz="2800" b="0" i="0" u="none" strike="noStrike" cap="none">
                <a:solidFill>
                  <a:schemeClr val="lt1"/>
                </a:solidFill>
                <a:latin typeface="Arial"/>
                <a:ea typeface="Arial"/>
                <a:cs typeface="Arial"/>
                <a:sym typeface="Arial"/>
              </a:rPr>
            </a:br>
            <a:r>
              <a:rPr lang="en-US" sz="2800" b="0" i="0" u="none" strike="noStrike" cap="none">
                <a:solidFill>
                  <a:schemeClr val="lt1"/>
                </a:solidFill>
                <a:latin typeface="Arial"/>
                <a:ea typeface="Arial"/>
                <a:cs typeface="Arial"/>
                <a:sym typeface="Arial"/>
              </a:rPr>
              <a:t>Beth Hahn</a:t>
            </a:r>
            <a:br>
              <a:rPr lang="en-US" sz="2800" b="0" i="0" u="none" strike="noStrike" cap="none">
                <a:solidFill>
                  <a:schemeClr val="lt1"/>
                </a:solidFill>
                <a:latin typeface="Arial"/>
                <a:ea typeface="Arial"/>
                <a:cs typeface="Arial"/>
                <a:sym typeface="Arial"/>
              </a:rPr>
            </a:br>
            <a:r>
              <a:rPr lang="en-US" sz="2800" b="0" i="0" u="none" strike="noStrike" cap="none">
                <a:solidFill>
                  <a:schemeClr val="lt1"/>
                </a:solidFill>
                <a:latin typeface="Arial"/>
                <a:ea typeface="Arial"/>
                <a:cs typeface="Arial"/>
                <a:sym typeface="Arial"/>
              </a:rPr>
              <a:t>Karen Qualls</a:t>
            </a:r>
            <a:br>
              <a:rPr lang="en-US" sz="2800" b="0" i="0" u="none" strike="noStrike" cap="none">
                <a:solidFill>
                  <a:schemeClr val="lt1"/>
                </a:solidFill>
                <a:latin typeface="Arial"/>
                <a:ea typeface="Arial"/>
                <a:cs typeface="Arial"/>
                <a:sym typeface="Arial"/>
              </a:rPr>
            </a:br>
            <a:r>
              <a:rPr lang="en-US" sz="2800" b="0" i="0" u="none" strike="noStrike" cap="none">
                <a:solidFill>
                  <a:schemeClr val="lt1"/>
                </a:solidFill>
                <a:latin typeface="Arial"/>
                <a:ea typeface="Arial"/>
                <a:cs typeface="Arial"/>
                <a:sym typeface="Arial"/>
              </a:rPr>
              <a:t>Diane Witt</a:t>
            </a:r>
            <a:endParaRPr sz="44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1"/>
        <p:cNvGrpSpPr/>
        <p:nvPr/>
      </p:nvGrpSpPr>
      <p:grpSpPr>
        <a:xfrm>
          <a:off x="0" y="0"/>
          <a:ext cx="0" cy="0"/>
          <a:chOff x="0" y="0"/>
          <a:chExt cx="0" cy="0"/>
        </a:xfrm>
      </p:grpSpPr>
      <p:sp>
        <p:nvSpPr>
          <p:cNvPr id="322" name="Google Shape;322;p35"/>
          <p:cNvSpPr/>
          <p:nvPr/>
        </p:nvSpPr>
        <p:spPr>
          <a:xfrm>
            <a:off x="1" y="3726"/>
            <a:ext cx="5614875" cy="6858000"/>
          </a:xfrm>
          <a:prstGeom prst="rect">
            <a:avLst/>
          </a:prstGeom>
          <a:gradFill>
            <a:gsLst>
              <a:gs pos="0">
                <a:srgbClr val="4472C3">
                  <a:alpha val="81176"/>
                </a:srgbClr>
              </a:gs>
              <a:gs pos="25000">
                <a:srgbClr val="4472C4">
                  <a:alpha val="60000"/>
                </a:srgbClr>
              </a:gs>
              <a:gs pos="94000">
                <a:srgbClr val="323F4F"/>
              </a:gs>
              <a:gs pos="100000">
                <a:srgbClr val="323F4F"/>
              </a:gs>
            </a:gsLst>
            <a:lin ang="42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323" name="Google Shape;323;p3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24" name="Google Shape;324;p35"/>
          <p:cNvSpPr/>
          <p:nvPr/>
        </p:nvSpPr>
        <p:spPr>
          <a:xfrm>
            <a:off x="0" y="738619"/>
            <a:ext cx="5000438" cy="5400962"/>
          </a:xfrm>
          <a:custGeom>
            <a:avLst/>
            <a:gdLst/>
            <a:ahLst/>
            <a:cxnLst/>
            <a:rect l="0" t="0" r="0" b="0"/>
            <a:pathLst>
              <a:path w="5000438" h="5400962" extrusionOk="0">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w="25400" cap="flat" cmpd="sng">
            <a:solidFill>
              <a:srgbClr val="B3C6E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325" name="Google Shape;325;p35" descr="Group"/>
          <p:cNvPicPr preferRelativeResize="0"/>
          <p:nvPr/>
        </p:nvPicPr>
        <p:blipFill rotWithShape="1">
          <a:blip r:embed="rId4">
            <a:alphaModFix/>
          </a:blip>
          <a:srcRect/>
          <a:stretch/>
        </p:blipFill>
        <p:spPr>
          <a:xfrm>
            <a:off x="450254" y="1629089"/>
            <a:ext cx="3620021" cy="3620021"/>
          </a:xfrm>
          <a:prstGeom prst="rect">
            <a:avLst/>
          </a:prstGeom>
          <a:noFill/>
          <a:ln>
            <a:noFill/>
          </a:ln>
        </p:spPr>
      </p:pic>
      <p:sp>
        <p:nvSpPr>
          <p:cNvPr id="326" name="Google Shape;326;p35"/>
          <p:cNvSpPr txBox="1">
            <a:spLocks noGrp="1"/>
          </p:cNvSpPr>
          <p:nvPr>
            <p:ph type="body" idx="1"/>
          </p:nvPr>
        </p:nvSpPr>
        <p:spPr>
          <a:xfrm>
            <a:off x="5872480" y="738620"/>
            <a:ext cx="5195672" cy="5322352"/>
          </a:xfrm>
          <a:prstGeom prst="rect">
            <a:avLst/>
          </a:prstGeom>
          <a:noFill/>
          <a:ln>
            <a:noFill/>
          </a:ln>
        </p:spPr>
        <p:txBody>
          <a:bodyPr spcFirstLastPara="1" wrap="square" lIns="91425" tIns="45700" rIns="91425" bIns="45700" anchor="ctr" anchorCtr="0">
            <a:noAutofit/>
          </a:bodyPr>
          <a:lstStyle/>
          <a:p>
            <a:pPr marL="50800" marR="0" lvl="0" indent="0" algn="l" rtl="0">
              <a:lnSpc>
                <a:spcPct val="90000"/>
              </a:lnSpc>
              <a:spcBef>
                <a:spcPts val="1000"/>
              </a:spcBef>
              <a:spcAft>
                <a:spcPts val="0"/>
              </a:spcAft>
              <a:buClr>
                <a:schemeClr val="dk1"/>
              </a:buClr>
              <a:buSzPts val="2800"/>
              <a:buFont typeface="Arial"/>
              <a:buNone/>
            </a:pPr>
            <a:r>
              <a:rPr lang="en-US" sz="4000" b="1" i="0" u="none" strike="noStrike" cap="none">
                <a:solidFill>
                  <a:srgbClr val="000000"/>
                </a:solidFill>
                <a:latin typeface="Arial"/>
                <a:ea typeface="Arial"/>
                <a:cs typeface="Arial"/>
                <a:sym typeface="Arial"/>
              </a:rPr>
              <a:t>What are some ways we can foster empathy in gifted learners?</a:t>
            </a:r>
            <a:endParaRPr sz="4000" b="0" i="0" u="none" strike="noStrike" cap="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3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333" name="Google Shape;333;p36"/>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spcBef>
                <a:spcPts val="1000"/>
              </a:spcBef>
              <a:spcAft>
                <a:spcPts val="0"/>
              </a:spcAft>
              <a:buNone/>
            </a:pPr>
            <a:endParaRPr/>
          </a:p>
        </p:txBody>
      </p:sp>
      <p:pic>
        <p:nvPicPr>
          <p:cNvPr id="334" name="Google Shape;334;p36"/>
          <p:cNvPicPr preferRelativeResize="0"/>
          <p:nvPr/>
        </p:nvPicPr>
        <p:blipFill>
          <a:blip r:embed="rId3">
            <a:alphaModFix/>
          </a:blip>
          <a:stretch>
            <a:fillRect/>
          </a:stretch>
        </p:blipFill>
        <p:spPr>
          <a:xfrm>
            <a:off x="0" y="0"/>
            <a:ext cx="12192000" cy="68580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8"/>
        <p:cNvGrpSpPr/>
        <p:nvPr/>
      </p:nvGrpSpPr>
      <p:grpSpPr>
        <a:xfrm>
          <a:off x="0" y="0"/>
          <a:ext cx="0" cy="0"/>
          <a:chOff x="0" y="0"/>
          <a:chExt cx="0" cy="0"/>
        </a:xfrm>
      </p:grpSpPr>
      <p:sp>
        <p:nvSpPr>
          <p:cNvPr id="339" name="Google Shape;339;p37"/>
          <p:cNvSpPr/>
          <p:nvPr/>
        </p:nvSpPr>
        <p:spPr>
          <a:xfrm>
            <a:off x="321564" y="320040"/>
            <a:ext cx="11548872" cy="6217920"/>
          </a:xfrm>
          <a:prstGeom prst="rect">
            <a:avLst/>
          </a:prstGeom>
          <a:solidFill>
            <a:schemeClr val="dk1">
              <a:alpha val="10196"/>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0" name="Google Shape;340;p37"/>
          <p:cNvSpPr txBox="1">
            <a:spLocks noGrp="1"/>
          </p:cNvSpPr>
          <p:nvPr>
            <p:ph type="title"/>
          </p:nvPr>
        </p:nvSpPr>
        <p:spPr>
          <a:xfrm>
            <a:off x="4380588" y="965199"/>
            <a:ext cx="6766078" cy="492760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2626"/>
              </a:buClr>
              <a:buSzPts val="5400"/>
              <a:buFont typeface="Calibri"/>
              <a:buNone/>
            </a:pPr>
            <a:r>
              <a:rPr lang="en-US" sz="4800" b="1" i="0" u="none" strike="noStrike" cap="none">
                <a:solidFill>
                  <a:srgbClr val="262626"/>
                </a:solidFill>
                <a:latin typeface="Arial"/>
                <a:ea typeface="Arial"/>
                <a:cs typeface="Arial"/>
                <a:sym typeface="Arial"/>
              </a:rPr>
              <a:t>Community Projects: Hands-On Learning With a Purpose</a:t>
            </a:r>
            <a:r>
              <a:rPr lang="en-US" sz="5400" b="0" i="0" u="none" strike="noStrike" cap="none">
                <a:solidFill>
                  <a:srgbClr val="262626"/>
                </a:solidFill>
                <a:latin typeface="Calibri"/>
                <a:ea typeface="Calibri"/>
                <a:cs typeface="Calibri"/>
                <a:sym typeface="Calibri"/>
              </a:rPr>
              <a:t/>
            </a:r>
            <a:br>
              <a:rPr lang="en-US" sz="5400" b="0" i="0" u="none" strike="noStrike" cap="none">
                <a:solidFill>
                  <a:srgbClr val="262626"/>
                </a:solidFill>
                <a:latin typeface="Calibri"/>
                <a:ea typeface="Calibri"/>
                <a:cs typeface="Calibri"/>
                <a:sym typeface="Calibri"/>
              </a:rPr>
            </a:br>
            <a:endParaRPr sz="5400" b="0" i="0" u="none" strike="noStrike" cap="none">
              <a:solidFill>
                <a:srgbClr val="262626"/>
              </a:solidFill>
              <a:latin typeface="Calibri"/>
              <a:ea typeface="Calibri"/>
              <a:cs typeface="Calibri"/>
              <a:sym typeface="Calibri"/>
            </a:endParaRPr>
          </a:p>
        </p:txBody>
      </p:sp>
      <p:sp>
        <p:nvSpPr>
          <p:cNvPr id="341" name="Google Shape;341;p37"/>
          <p:cNvSpPr txBox="1">
            <a:spLocks noGrp="1"/>
          </p:cNvSpPr>
          <p:nvPr>
            <p:ph type="body" idx="1"/>
          </p:nvPr>
        </p:nvSpPr>
        <p:spPr>
          <a:xfrm>
            <a:off x="812900" y="965200"/>
            <a:ext cx="2918400" cy="49275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accent1"/>
              </a:buClr>
              <a:buSzPts val="2000"/>
              <a:buFont typeface="Arial"/>
              <a:buNone/>
            </a:pPr>
            <a:r>
              <a:rPr lang="en-US" sz="2000" b="0" i="0" u="sng" strike="noStrike" cap="none">
                <a:solidFill>
                  <a:schemeClr val="hlink"/>
                </a:solidFill>
                <a:latin typeface="Arial"/>
                <a:ea typeface="Arial"/>
                <a:cs typeface="Arial"/>
                <a:sym typeface="Arial"/>
                <a:hlinkClick r:id="rId3"/>
              </a:rPr>
              <a:t>https://www.youtube.com/watch?v=VkQSH1-r010</a:t>
            </a:r>
            <a:endParaRPr sz="2000" b="0" i="0" u="none" strike="noStrike" cap="none">
              <a:solidFill>
                <a:schemeClr val="accent1"/>
              </a:solidFill>
              <a:latin typeface="Arial"/>
              <a:ea typeface="Arial"/>
              <a:cs typeface="Arial"/>
              <a:sym typeface="Arial"/>
            </a:endParaRPr>
          </a:p>
        </p:txBody>
      </p:sp>
      <p:cxnSp>
        <p:nvCxnSpPr>
          <p:cNvPr id="342" name="Google Shape;342;p37"/>
          <p:cNvCxnSpPr/>
          <p:nvPr/>
        </p:nvCxnSpPr>
        <p:spPr>
          <a:xfrm>
            <a:off x="4055891" y="2057399"/>
            <a:ext cx="0" cy="2743200"/>
          </a:xfrm>
          <a:prstGeom prst="straightConnector1">
            <a:avLst/>
          </a:prstGeom>
          <a:noFill/>
          <a:ln w="19050" cap="flat" cmpd="sng">
            <a:solidFill>
              <a:srgbClr val="262626"/>
            </a:solidFill>
            <a:prstDash val="solid"/>
            <a:miter lim="800000"/>
            <a:headEnd type="none" w="sm" len="sm"/>
            <a:tailEnd type="none" w="sm" len="sm"/>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1E4E79"/>
        </a:solidFill>
        <a:effectLst/>
      </p:bgPr>
    </p:bg>
    <p:spTree>
      <p:nvGrpSpPr>
        <p:cNvPr id="1" name="Shape 346"/>
        <p:cNvGrpSpPr/>
        <p:nvPr/>
      </p:nvGrpSpPr>
      <p:grpSpPr>
        <a:xfrm>
          <a:off x="0" y="0"/>
          <a:ext cx="0" cy="0"/>
          <a:chOff x="0" y="0"/>
          <a:chExt cx="0" cy="0"/>
        </a:xfrm>
      </p:grpSpPr>
      <p:sp>
        <p:nvSpPr>
          <p:cNvPr id="347" name="Google Shape;347;p38"/>
          <p:cNvSpPr/>
          <p:nvPr/>
        </p:nvSpPr>
        <p:spPr>
          <a:xfrm>
            <a:off x="17834" y="0"/>
            <a:ext cx="12192000" cy="6858000"/>
          </a:xfrm>
          <a:prstGeom prst="rect">
            <a:avLst/>
          </a:prstGeom>
          <a:solidFill>
            <a:srgbClr val="1E4E7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8" name="Google Shape;348;p38"/>
          <p:cNvSpPr/>
          <p:nvPr/>
        </p:nvSpPr>
        <p:spPr>
          <a:xfrm>
            <a:off x="0" y="0"/>
            <a:ext cx="1438656" cy="6858000"/>
          </a:xfrm>
          <a:prstGeom prst="rect">
            <a:avLst/>
          </a:prstGeom>
          <a:solidFill>
            <a:schemeClr val="accent5">
              <a:alpha val="68235"/>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accent2"/>
              </a:solidFill>
              <a:latin typeface="Calibri"/>
              <a:ea typeface="Calibri"/>
              <a:cs typeface="Calibri"/>
              <a:sym typeface="Calibri"/>
            </a:endParaRPr>
          </a:p>
        </p:txBody>
      </p:sp>
      <p:sp>
        <p:nvSpPr>
          <p:cNvPr id="349" name="Google Shape;349;p38"/>
          <p:cNvSpPr/>
          <p:nvPr/>
        </p:nvSpPr>
        <p:spPr>
          <a:xfrm>
            <a:off x="1438656" y="0"/>
            <a:ext cx="3215640" cy="6858000"/>
          </a:xfrm>
          <a:prstGeom prst="rect">
            <a:avLst/>
          </a:prstGeom>
          <a:solidFill>
            <a:srgbClr val="2E75B5">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0" name="Google Shape;350;p38"/>
          <p:cNvSpPr txBox="1">
            <a:spLocks noGrp="1"/>
          </p:cNvSpPr>
          <p:nvPr>
            <p:ph type="title"/>
          </p:nvPr>
        </p:nvSpPr>
        <p:spPr>
          <a:xfrm>
            <a:off x="1776173" y="1608667"/>
            <a:ext cx="2556390" cy="4491015"/>
          </a:xfrm>
          <a:prstGeom prst="rect">
            <a:avLst/>
          </a:prstGeom>
          <a:noFill/>
          <a:ln>
            <a:noFill/>
          </a:ln>
        </p:spPr>
        <p:txBody>
          <a:bodyPr spcFirstLastPara="1" wrap="square" lIns="91425" tIns="45700" rIns="91425" bIns="45700" anchor="t" anchorCtr="0">
            <a:noAutofit/>
          </a:bodyPr>
          <a:lstStyle/>
          <a:p>
            <a:pPr marL="0" marR="0" lvl="0" indent="0" algn="r" rtl="0">
              <a:lnSpc>
                <a:spcPct val="90000"/>
              </a:lnSpc>
              <a:spcBef>
                <a:spcPts val="0"/>
              </a:spcBef>
              <a:spcAft>
                <a:spcPts val="0"/>
              </a:spcAft>
              <a:buClr>
                <a:srgbClr val="FFFFFF"/>
              </a:buClr>
              <a:buSzPts val="3200"/>
              <a:buFont typeface="Calibri"/>
              <a:buNone/>
            </a:pPr>
            <a:r>
              <a:rPr lang="en-US" sz="3200" b="1" i="0" u="none" strike="noStrike" cap="none">
                <a:solidFill>
                  <a:srgbClr val="FFFFFF"/>
                </a:solidFill>
                <a:latin typeface="Calibri"/>
                <a:ea typeface="Calibri"/>
                <a:cs typeface="Calibri"/>
                <a:sym typeface="Calibri"/>
              </a:rPr>
              <a:t>USING MOCK TRIALS TO </a:t>
            </a:r>
            <a:r>
              <a:rPr lang="en-US" sz="3200" b="1" i="0" u="none" strike="noStrike" cap="none">
                <a:solidFill>
                  <a:srgbClr val="FFFFFF"/>
                </a:solidFill>
                <a:latin typeface="Arial"/>
                <a:ea typeface="Arial"/>
                <a:cs typeface="Arial"/>
                <a:sym typeface="Arial"/>
              </a:rPr>
              <a:t>FOSTER</a:t>
            </a:r>
            <a:r>
              <a:rPr lang="en-US" sz="3200" b="1" i="0" u="none" strike="noStrike" cap="none">
                <a:solidFill>
                  <a:srgbClr val="FFFFFF"/>
                </a:solidFill>
                <a:latin typeface="Calibri"/>
                <a:ea typeface="Calibri"/>
                <a:cs typeface="Calibri"/>
                <a:sym typeface="Calibri"/>
              </a:rPr>
              <a:t> EMPATHY</a:t>
            </a:r>
            <a:r>
              <a:rPr lang="en-US" sz="3200" b="0" i="0" u="none" strike="noStrike" cap="none">
                <a:solidFill>
                  <a:srgbClr val="FFFFFF"/>
                </a:solidFill>
                <a:latin typeface="Calibri"/>
                <a:ea typeface="Calibri"/>
                <a:cs typeface="Calibri"/>
                <a:sym typeface="Calibri"/>
              </a:rPr>
              <a:t/>
            </a:r>
            <a:br>
              <a:rPr lang="en-US" sz="3200" b="0" i="0" u="none" strike="noStrike" cap="none">
                <a:solidFill>
                  <a:srgbClr val="FFFFFF"/>
                </a:solidFill>
                <a:latin typeface="Calibri"/>
                <a:ea typeface="Calibri"/>
                <a:cs typeface="Calibri"/>
                <a:sym typeface="Calibri"/>
              </a:rPr>
            </a:br>
            <a:endParaRPr sz="3200" b="0" i="0" u="none" strike="noStrike" cap="none">
              <a:solidFill>
                <a:srgbClr val="FFFFFF"/>
              </a:solidFill>
              <a:latin typeface="Calibri"/>
              <a:ea typeface="Calibri"/>
              <a:cs typeface="Calibri"/>
              <a:sym typeface="Calibri"/>
            </a:endParaRPr>
          </a:p>
        </p:txBody>
      </p:sp>
      <p:sp>
        <p:nvSpPr>
          <p:cNvPr id="351" name="Google Shape;351;p38"/>
          <p:cNvSpPr txBox="1">
            <a:spLocks noGrp="1"/>
          </p:cNvSpPr>
          <p:nvPr>
            <p:ph type="body" idx="1"/>
          </p:nvPr>
        </p:nvSpPr>
        <p:spPr>
          <a:xfrm>
            <a:off x="4976025" y="184150"/>
            <a:ext cx="6291300" cy="6363000"/>
          </a:xfrm>
          <a:prstGeom prst="rect">
            <a:avLst/>
          </a:prstGeom>
          <a:noFill/>
          <a:ln>
            <a:noFill/>
          </a:ln>
        </p:spPr>
        <p:txBody>
          <a:bodyPr spcFirstLastPara="1" wrap="square" lIns="91425" tIns="45700" rIns="91425" bIns="45700" anchor="t" anchorCtr="0">
            <a:noAutofit/>
          </a:bodyPr>
          <a:lstStyle/>
          <a:p>
            <a:pPr marL="0" marR="0" lvl="0" indent="0" algn="l" rtl="0">
              <a:lnSpc>
                <a:spcPct val="70000"/>
              </a:lnSpc>
              <a:spcBef>
                <a:spcPts val="0"/>
              </a:spcBef>
              <a:spcAft>
                <a:spcPts val="0"/>
              </a:spcAft>
              <a:buClr>
                <a:srgbClr val="FFFFFF"/>
              </a:buClr>
              <a:buSzPts val="1757"/>
              <a:buFont typeface="Arial"/>
              <a:buNone/>
            </a:pPr>
            <a:endParaRPr sz="1800" b="1">
              <a:solidFill>
                <a:srgbClr val="FFFFFF"/>
              </a:solidFill>
              <a:latin typeface="Arial"/>
              <a:ea typeface="Arial"/>
              <a:cs typeface="Arial"/>
              <a:sym typeface="Arial"/>
            </a:endParaRPr>
          </a:p>
          <a:p>
            <a:pPr marL="0" marR="0" lvl="0" indent="0" algn="l" rtl="0">
              <a:lnSpc>
                <a:spcPct val="70000"/>
              </a:lnSpc>
              <a:spcBef>
                <a:spcPts val="0"/>
              </a:spcBef>
              <a:spcAft>
                <a:spcPts val="0"/>
              </a:spcAft>
              <a:buClr>
                <a:srgbClr val="FFFFFF"/>
              </a:buClr>
              <a:buSzPts val="1757"/>
              <a:buFont typeface="Arial"/>
              <a:buNone/>
            </a:pPr>
            <a:r>
              <a:rPr lang="en-US" sz="1800" b="1" i="0" u="none" strike="noStrike" cap="none">
                <a:solidFill>
                  <a:srgbClr val="FFFFFF"/>
                </a:solidFill>
                <a:latin typeface="Arial"/>
                <a:ea typeface="Arial"/>
                <a:cs typeface="Arial"/>
                <a:sym typeface="Arial"/>
              </a:rPr>
              <a:t>Unit: Rex vs. Captain Preston, Et. Al.: The Boston Massacre </a:t>
            </a:r>
            <a:endParaRPr sz="1800" b="0" i="0" u="none" strike="noStrike" cap="none">
              <a:solidFill>
                <a:srgbClr val="FFFFFF"/>
              </a:solidFill>
              <a:latin typeface="Arial"/>
              <a:ea typeface="Arial"/>
              <a:cs typeface="Arial"/>
              <a:sym typeface="Arial"/>
            </a:endParaRPr>
          </a:p>
          <a:p>
            <a:pPr marL="0" marR="0" lvl="0" indent="0" algn="l" rtl="0">
              <a:lnSpc>
                <a:spcPct val="70000"/>
              </a:lnSpc>
              <a:spcBef>
                <a:spcPts val="1000"/>
              </a:spcBef>
              <a:spcAft>
                <a:spcPts val="0"/>
              </a:spcAft>
              <a:buClr>
                <a:srgbClr val="FFFFFF"/>
              </a:buClr>
              <a:buSzPts val="1757"/>
              <a:buFont typeface="Arial"/>
              <a:buNone/>
            </a:pPr>
            <a:r>
              <a:rPr lang="en-US" sz="1800" b="0" i="1" u="none" strike="noStrike" cap="none">
                <a:solidFill>
                  <a:srgbClr val="FFFFFF"/>
                </a:solidFill>
                <a:latin typeface="Arial"/>
                <a:ea typeface="Arial"/>
                <a:cs typeface="Arial"/>
                <a:sym typeface="Arial"/>
              </a:rPr>
              <a:t>A group of sixth grade students who are identified as gifted gather to recreate one of the most famous trials in the history of the United States, the trial of Captain Preston and his soldiers for the Boston Massacre. Michael is playing the role of Robert Paine, the prosecuting attorney. Rachel is playing the role of John Adams who is the defense attorney. Jay is the tall and proud British officer, Captain Preston, complete with a redcoat uniform borrowed from the drama department. Michael, who chooses not to wear a white wig that was popular at the time of the trial, is dignified. Rachel, every bit as serious as John Adams might have been, is not wearing a white wig either and has long since come to terms with the fact that women of the 1790s would not have served as an attorney or even on the jury. They might be allowed to testify but sometimes that testimony was suspect because it came from a woman. Michael has wrestled with the idea that one of the black men, who is a slave, can only testify because his master certifies that he is a slave who does not lie.</a:t>
            </a:r>
            <a:endParaRPr sz="1800" b="0" i="0" u="none" strike="noStrike" cap="none">
              <a:solidFill>
                <a:srgbClr val="FFFFFF"/>
              </a:solidFill>
              <a:latin typeface="Arial"/>
              <a:ea typeface="Arial"/>
              <a:cs typeface="Arial"/>
              <a:sym typeface="Arial"/>
            </a:endParaRPr>
          </a:p>
          <a:p>
            <a:pPr marL="0" marR="0" lvl="0" indent="0" algn="l" rtl="0">
              <a:lnSpc>
                <a:spcPct val="70000"/>
              </a:lnSpc>
              <a:spcBef>
                <a:spcPts val="1000"/>
              </a:spcBef>
              <a:spcAft>
                <a:spcPts val="0"/>
              </a:spcAft>
              <a:buClr>
                <a:srgbClr val="FFFFFF"/>
              </a:buClr>
              <a:buSzPts val="1295"/>
              <a:buFont typeface="Arial"/>
              <a:buNone/>
            </a:pPr>
            <a:r>
              <a:rPr lang="en-US" sz="1295" b="0" i="0" u="none" strike="noStrike" cap="none">
                <a:solidFill>
                  <a:srgbClr val="FFFFFF"/>
                </a:solidFill>
                <a:latin typeface="Calibri"/>
                <a:ea typeface="Calibri"/>
                <a:cs typeface="Calibri"/>
                <a:sym typeface="Calibri"/>
              </a:rPr>
              <a:t/>
            </a:r>
            <a:br>
              <a:rPr lang="en-US" sz="1295" b="0" i="0" u="none" strike="noStrike" cap="none">
                <a:solidFill>
                  <a:srgbClr val="FFFFFF"/>
                </a:solidFill>
                <a:latin typeface="Calibri"/>
                <a:ea typeface="Calibri"/>
                <a:cs typeface="Calibri"/>
                <a:sym typeface="Calibri"/>
              </a:rPr>
            </a:br>
            <a:endParaRPr sz="1295" b="0" i="0" u="none" strike="noStrike" cap="none">
              <a:solidFill>
                <a:srgbClr val="FFFFFF"/>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355"/>
        <p:cNvGrpSpPr/>
        <p:nvPr/>
      </p:nvGrpSpPr>
      <p:grpSpPr>
        <a:xfrm>
          <a:off x="0" y="0"/>
          <a:ext cx="0" cy="0"/>
          <a:chOff x="0" y="0"/>
          <a:chExt cx="0" cy="0"/>
        </a:xfrm>
      </p:grpSpPr>
      <p:sp>
        <p:nvSpPr>
          <p:cNvPr id="356" name="Google Shape;356;p39"/>
          <p:cNvSpPr txBox="1">
            <a:spLocks noGrp="1"/>
          </p:cNvSpPr>
          <p:nvPr>
            <p:ph type="ctrTitle"/>
          </p:nvPr>
        </p:nvSpPr>
        <p:spPr>
          <a:xfrm>
            <a:off x="1023257" y="965198"/>
            <a:ext cx="6766078" cy="4927601"/>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6000"/>
              <a:buFont typeface="Calibri"/>
              <a:buNone/>
            </a:pPr>
            <a:r>
              <a:rPr lang="en-US" sz="5400" b="1" i="0" u="none" strike="noStrike" cap="none">
                <a:solidFill>
                  <a:schemeClr val="lt1"/>
                </a:solidFill>
                <a:latin typeface="Arial"/>
                <a:ea typeface="Arial"/>
                <a:cs typeface="Arial"/>
                <a:sym typeface="Arial"/>
              </a:rPr>
              <a:t>“Ecologics” A Simulation for the Environment</a:t>
            </a:r>
            <a:r>
              <a:rPr lang="en-US" sz="6000" b="0" i="0" u="none" strike="noStrike" cap="none">
                <a:solidFill>
                  <a:schemeClr val="lt1"/>
                </a:solidFill>
                <a:latin typeface="Calibri"/>
                <a:ea typeface="Calibri"/>
                <a:cs typeface="Calibri"/>
                <a:sym typeface="Calibri"/>
              </a:rPr>
              <a:t/>
            </a:r>
            <a:br>
              <a:rPr lang="en-US" sz="6000" b="0" i="0" u="none" strike="noStrike" cap="none">
                <a:solidFill>
                  <a:schemeClr val="lt1"/>
                </a:solidFill>
                <a:latin typeface="Calibri"/>
                <a:ea typeface="Calibri"/>
                <a:cs typeface="Calibri"/>
                <a:sym typeface="Calibri"/>
              </a:rPr>
            </a:br>
            <a:endParaRPr sz="6000" b="0" i="0" u="none" strike="noStrike" cap="none">
              <a:solidFill>
                <a:schemeClr val="lt1"/>
              </a:solidFill>
              <a:latin typeface="Calibri"/>
              <a:ea typeface="Calibri"/>
              <a:cs typeface="Calibri"/>
              <a:sym typeface="Calibri"/>
            </a:endParaRPr>
          </a:p>
        </p:txBody>
      </p:sp>
      <p:sp>
        <p:nvSpPr>
          <p:cNvPr id="357" name="Google Shape;357;p39"/>
          <p:cNvSpPr/>
          <p:nvPr/>
        </p:nvSpPr>
        <p:spPr>
          <a:xfrm>
            <a:off x="8119870" y="0"/>
            <a:ext cx="4072130" cy="6858000"/>
          </a:xfrm>
          <a:prstGeom prst="rect">
            <a:avLst/>
          </a:prstGeom>
          <a:solidFill>
            <a:schemeClr val="accen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8" name="Google Shape;358;p39"/>
          <p:cNvSpPr txBox="1">
            <a:spLocks noGrp="1"/>
          </p:cNvSpPr>
          <p:nvPr>
            <p:ph type="subTitle" idx="1"/>
          </p:nvPr>
        </p:nvSpPr>
        <p:spPr>
          <a:xfrm>
            <a:off x="8454570" y="526774"/>
            <a:ext cx="3093963" cy="603305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FF"/>
              </a:buClr>
              <a:buSzPts val="1017"/>
              <a:buFont typeface="Arial"/>
              <a:buNone/>
            </a:pPr>
            <a:r>
              <a:rPr lang="en-US" sz="1017" b="0" i="0" u="none" strike="noStrike" cap="none">
                <a:solidFill>
                  <a:srgbClr val="FFFFFF"/>
                </a:solidFill>
                <a:latin typeface="Calibri"/>
                <a:ea typeface="Calibri"/>
                <a:cs typeface="Calibri"/>
                <a:sym typeface="Calibri"/>
              </a:rPr>
              <a:t/>
            </a:r>
            <a:br>
              <a:rPr lang="en-US" sz="1017" b="0" i="0" u="none" strike="noStrike" cap="none">
                <a:solidFill>
                  <a:srgbClr val="FFFFFF"/>
                </a:solidFill>
                <a:latin typeface="Calibri"/>
                <a:ea typeface="Calibri"/>
                <a:cs typeface="Calibri"/>
                <a:sym typeface="Calibri"/>
              </a:rPr>
            </a:br>
            <a:r>
              <a:rPr lang="en-US" sz="1017" b="0" i="0" u="none" strike="noStrike" cap="none">
                <a:solidFill>
                  <a:srgbClr val="FFFFFF"/>
                </a:solidFill>
                <a:latin typeface="Arial"/>
                <a:ea typeface="Arial"/>
                <a:cs typeface="Arial"/>
                <a:sym typeface="Arial"/>
              </a:rPr>
              <a:t>Earth Day, April, 22, 1970 was the beginning of the Earth Day Movement and environmental movement. It was a time of air pollution, large cars, leaded gas and polluted lakes. Earth Day increased the discontent with the Vietnam War and environmental concerns became front page news. During these days of protest, Jimi Hendrix died along with Janis Joplin.</a:t>
            </a:r>
            <a:endParaRPr sz="2400" b="0" i="0" u="none" strike="noStrike" cap="none">
              <a:solidFill>
                <a:schemeClr val="lt1"/>
              </a:solidFill>
              <a:latin typeface="Arial"/>
              <a:ea typeface="Arial"/>
              <a:cs typeface="Arial"/>
              <a:sym typeface="Arial"/>
            </a:endParaRPr>
          </a:p>
          <a:p>
            <a:pPr marL="0" marR="0" lvl="0" indent="0" algn="l" rtl="0">
              <a:lnSpc>
                <a:spcPct val="90000"/>
              </a:lnSpc>
              <a:spcBef>
                <a:spcPts val="1000"/>
              </a:spcBef>
              <a:spcAft>
                <a:spcPts val="0"/>
              </a:spcAft>
              <a:buClr>
                <a:srgbClr val="FFFFFF"/>
              </a:buClr>
              <a:buSzPts val="1017"/>
              <a:buFont typeface="Arial"/>
              <a:buNone/>
            </a:pPr>
            <a:r>
              <a:rPr lang="en-US" sz="1017" b="0" i="0" u="none" strike="noStrike" cap="none">
                <a:solidFill>
                  <a:srgbClr val="FFFFFF"/>
                </a:solidFill>
                <a:latin typeface="Arial"/>
                <a:ea typeface="Arial"/>
                <a:cs typeface="Arial"/>
                <a:sym typeface="Arial"/>
              </a:rPr>
              <a:t>The Earth Day founder was Gaylord Nelson, a United States Senator from Wisconsin, who witnessed the 1969 oil spill in Santa Barbara and what it could do to the environment. He promoted the “first national teach-in on the environment.”  He increased his staff to eighty-five to promote events across the country.</a:t>
            </a:r>
            <a:endParaRPr sz="2400" b="0" i="0" u="none" strike="noStrike" cap="none">
              <a:solidFill>
                <a:schemeClr val="lt1"/>
              </a:solidFill>
              <a:latin typeface="Arial"/>
              <a:ea typeface="Arial"/>
              <a:cs typeface="Arial"/>
              <a:sym typeface="Arial"/>
            </a:endParaRPr>
          </a:p>
          <a:p>
            <a:pPr marL="0" marR="0" lvl="0" indent="0" algn="l" rtl="0">
              <a:lnSpc>
                <a:spcPct val="90000"/>
              </a:lnSpc>
              <a:spcBef>
                <a:spcPts val="1000"/>
              </a:spcBef>
              <a:spcAft>
                <a:spcPts val="0"/>
              </a:spcAft>
              <a:buClr>
                <a:srgbClr val="FFFFFF"/>
              </a:buClr>
              <a:buSzPts val="1017"/>
              <a:buFont typeface="Arial"/>
              <a:buNone/>
            </a:pPr>
            <a:r>
              <a:rPr lang="en-US" sz="1017" b="0" i="0" u="none" strike="noStrike" cap="none">
                <a:solidFill>
                  <a:srgbClr val="FFFFFF"/>
                </a:solidFill>
                <a:latin typeface="Arial"/>
                <a:ea typeface="Arial"/>
                <a:cs typeface="Arial"/>
                <a:sym typeface="Arial"/>
              </a:rPr>
              <a:t>By the end of the first year, “April 22” had led to the creation of the United States Environmental Protection Agency, the passage of the Air, Clean Water and Endangered Species Act. </a:t>
            </a:r>
            <a:endParaRPr sz="2400" b="0" i="0" u="none" strike="noStrike" cap="none">
              <a:solidFill>
                <a:schemeClr val="lt1"/>
              </a:solidFill>
              <a:latin typeface="Arial"/>
              <a:ea typeface="Arial"/>
              <a:cs typeface="Arial"/>
              <a:sym typeface="Arial"/>
            </a:endParaRPr>
          </a:p>
          <a:p>
            <a:pPr marL="0" marR="0" lvl="0" indent="0" algn="l" rtl="0">
              <a:lnSpc>
                <a:spcPct val="90000"/>
              </a:lnSpc>
              <a:spcBef>
                <a:spcPts val="1000"/>
              </a:spcBef>
              <a:spcAft>
                <a:spcPts val="0"/>
              </a:spcAft>
              <a:buClr>
                <a:srgbClr val="FFFFFF"/>
              </a:buClr>
              <a:buSzPts val="1017"/>
              <a:buFont typeface="Arial"/>
              <a:buNone/>
            </a:pPr>
            <a:r>
              <a:rPr lang="en-US" sz="1017" b="0" i="0" u="none" strike="noStrike" cap="none">
                <a:solidFill>
                  <a:srgbClr val="FFFFFF"/>
                </a:solidFill>
                <a:latin typeface="Arial"/>
                <a:ea typeface="Arial"/>
                <a:cs typeface="Arial"/>
                <a:sym typeface="Arial"/>
              </a:rPr>
              <a:t>It has been 48 years since the first Earth Day and now, it is a global event . The most recent campaign has decided to end Plastic Pollution worldwide. The grassroots movement has four steps:       </a:t>
            </a:r>
            <a:endParaRPr sz="2400" b="0" i="0" u="none" strike="noStrike" cap="none">
              <a:solidFill>
                <a:schemeClr val="lt1"/>
              </a:solidFill>
              <a:latin typeface="Arial"/>
              <a:ea typeface="Arial"/>
              <a:cs typeface="Arial"/>
              <a:sym typeface="Arial"/>
            </a:endParaRPr>
          </a:p>
          <a:p>
            <a:pPr marL="171450" marR="0" lvl="0" indent="-171450" algn="l" rtl="0">
              <a:lnSpc>
                <a:spcPct val="90000"/>
              </a:lnSpc>
              <a:spcBef>
                <a:spcPts val="1000"/>
              </a:spcBef>
              <a:spcAft>
                <a:spcPts val="0"/>
              </a:spcAft>
              <a:buClr>
                <a:srgbClr val="FFFFFF"/>
              </a:buClr>
              <a:buSzPts val="1017"/>
              <a:buFont typeface="Arial"/>
              <a:buChar char="•"/>
            </a:pPr>
            <a:r>
              <a:rPr lang="en-US" sz="1017" b="0" i="0" u="none" strike="noStrike" cap="none">
                <a:solidFill>
                  <a:srgbClr val="FFFFFF"/>
                </a:solidFill>
                <a:latin typeface="Arial"/>
                <a:ea typeface="Arial"/>
                <a:cs typeface="Arial"/>
                <a:sym typeface="Arial"/>
              </a:rPr>
              <a:t>Adopt a global framework</a:t>
            </a:r>
            <a:endParaRPr sz="2400" b="0" i="0" u="none" strike="noStrike" cap="none">
              <a:solidFill>
                <a:schemeClr val="lt1"/>
              </a:solidFill>
              <a:latin typeface="Arial"/>
              <a:ea typeface="Arial"/>
              <a:cs typeface="Arial"/>
              <a:sym typeface="Arial"/>
            </a:endParaRPr>
          </a:p>
          <a:p>
            <a:pPr marL="171450" marR="0" lvl="0" indent="-171450" algn="l" rtl="0">
              <a:lnSpc>
                <a:spcPct val="90000"/>
              </a:lnSpc>
              <a:spcBef>
                <a:spcPts val="1000"/>
              </a:spcBef>
              <a:spcAft>
                <a:spcPts val="0"/>
              </a:spcAft>
              <a:buClr>
                <a:srgbClr val="FFFFFF"/>
              </a:buClr>
              <a:buSzPts val="1017"/>
              <a:buFont typeface="Arial"/>
              <a:buChar char="•"/>
            </a:pPr>
            <a:r>
              <a:rPr lang="en-US" sz="1017" b="0" i="0" u="none" strike="noStrike" cap="none">
                <a:solidFill>
                  <a:srgbClr val="FFFFFF"/>
                </a:solidFill>
                <a:latin typeface="Arial"/>
                <a:ea typeface="Arial"/>
                <a:cs typeface="Arial"/>
                <a:sym typeface="Arial"/>
              </a:rPr>
              <a:t>Encourage citizens to demand government clean up of plastic pollution</a:t>
            </a:r>
            <a:endParaRPr sz="2400" b="0" i="0" u="none" strike="noStrike" cap="none">
              <a:solidFill>
                <a:schemeClr val="lt1"/>
              </a:solidFill>
              <a:latin typeface="Arial"/>
              <a:ea typeface="Arial"/>
              <a:cs typeface="Arial"/>
              <a:sym typeface="Arial"/>
            </a:endParaRPr>
          </a:p>
          <a:p>
            <a:pPr marL="171450" marR="0" lvl="0" indent="-171450" algn="l" rtl="0">
              <a:lnSpc>
                <a:spcPct val="90000"/>
              </a:lnSpc>
              <a:spcBef>
                <a:spcPts val="1000"/>
              </a:spcBef>
              <a:spcAft>
                <a:spcPts val="0"/>
              </a:spcAft>
              <a:buClr>
                <a:srgbClr val="FFFFFF"/>
              </a:buClr>
              <a:buSzPts val="1017"/>
              <a:buFont typeface="Arial"/>
              <a:buChar char="•"/>
            </a:pPr>
            <a:r>
              <a:rPr lang="en-US" sz="1017" b="0" i="0" u="none" strike="noStrike" cap="none">
                <a:solidFill>
                  <a:srgbClr val="FFFFFF"/>
                </a:solidFill>
                <a:latin typeface="Arial"/>
                <a:ea typeface="Arial"/>
                <a:cs typeface="Arial"/>
                <a:sym typeface="Arial"/>
              </a:rPr>
              <a:t>Promote ways to reduce, reuse and remove plastics</a:t>
            </a:r>
            <a:endParaRPr sz="2400" b="0" i="0" u="none" strike="noStrike" cap="none">
              <a:solidFill>
                <a:schemeClr val="lt1"/>
              </a:solidFill>
              <a:latin typeface="Arial"/>
              <a:ea typeface="Arial"/>
              <a:cs typeface="Arial"/>
              <a:sym typeface="Arial"/>
            </a:endParaRPr>
          </a:p>
          <a:p>
            <a:pPr marL="171450" marR="0" lvl="0" indent="-171450" algn="l" rtl="0">
              <a:lnSpc>
                <a:spcPct val="90000"/>
              </a:lnSpc>
              <a:spcBef>
                <a:spcPts val="1000"/>
              </a:spcBef>
              <a:spcAft>
                <a:spcPts val="0"/>
              </a:spcAft>
              <a:buClr>
                <a:srgbClr val="FFFFFF"/>
              </a:buClr>
              <a:buSzPts val="1017"/>
              <a:buFont typeface="Arial"/>
              <a:buChar char="•"/>
            </a:pPr>
            <a:r>
              <a:rPr lang="en-US" sz="1017" b="0" i="0" u="none" strike="noStrike" cap="none">
                <a:solidFill>
                  <a:srgbClr val="FFFFFF"/>
                </a:solidFill>
                <a:latin typeface="Arial"/>
                <a:ea typeface="Arial"/>
                <a:cs typeface="Arial"/>
                <a:sym typeface="Arial"/>
              </a:rPr>
              <a:t>Take action at the local and federal levels of government to make a difference on plastic pollution</a:t>
            </a:r>
            <a:endParaRPr sz="2400" b="0" i="0" u="none" strike="noStrike" cap="none">
              <a:solidFill>
                <a:schemeClr val="lt1"/>
              </a:solidFill>
              <a:latin typeface="Arial"/>
              <a:ea typeface="Arial"/>
              <a:cs typeface="Arial"/>
              <a:sym typeface="Arial"/>
            </a:endParaRPr>
          </a:p>
          <a:p>
            <a:pPr marL="0" marR="0" lvl="0" indent="0" algn="l" rtl="0">
              <a:lnSpc>
                <a:spcPct val="90000"/>
              </a:lnSpc>
              <a:spcBef>
                <a:spcPts val="1000"/>
              </a:spcBef>
              <a:spcAft>
                <a:spcPts val="0"/>
              </a:spcAft>
              <a:buClr>
                <a:srgbClr val="FFFFFF"/>
              </a:buClr>
              <a:buSzPts val="1017"/>
              <a:buFont typeface="Arial"/>
              <a:buNone/>
            </a:pPr>
            <a:r>
              <a:rPr lang="en-US" sz="1017" b="0" i="0" u="none" strike="noStrike" cap="none">
                <a:solidFill>
                  <a:srgbClr val="FFFFFF"/>
                </a:solidFill>
                <a:latin typeface="Arial"/>
                <a:ea typeface="Arial"/>
                <a:cs typeface="Arial"/>
                <a:sym typeface="Arial"/>
              </a:rPr>
              <a:t>The fiftieth anniversary of Earth Day is in two years.</a:t>
            </a:r>
            <a:endParaRPr sz="2400" b="0" i="0" u="none" strike="noStrike" cap="none">
              <a:solidFill>
                <a:schemeClr val="lt1"/>
              </a:solidFill>
              <a:latin typeface="Arial"/>
              <a:ea typeface="Arial"/>
              <a:cs typeface="Arial"/>
              <a:sym typeface="Arial"/>
            </a:endParaRPr>
          </a:p>
          <a:p>
            <a:pPr marL="0" marR="0" lvl="0" indent="0" algn="l" rtl="0">
              <a:lnSpc>
                <a:spcPct val="90000"/>
              </a:lnSpc>
              <a:spcBef>
                <a:spcPts val="1000"/>
              </a:spcBef>
              <a:spcAft>
                <a:spcPts val="0"/>
              </a:spcAft>
              <a:buClr>
                <a:srgbClr val="FFFFFF"/>
              </a:buClr>
              <a:buSzPts val="647"/>
              <a:buFont typeface="Arial"/>
              <a:buNone/>
            </a:pPr>
            <a:r>
              <a:rPr lang="en-US" sz="647" b="0" i="0" u="none" strike="noStrike" cap="none">
                <a:solidFill>
                  <a:srgbClr val="FFFFFF"/>
                </a:solidFill>
                <a:latin typeface="Calibri"/>
                <a:ea typeface="Calibri"/>
                <a:cs typeface="Calibri"/>
                <a:sym typeface="Calibri"/>
              </a:rPr>
              <a:t/>
            </a:r>
            <a:br>
              <a:rPr lang="en-US" sz="647" b="0" i="0" u="none" strike="noStrike" cap="none">
                <a:solidFill>
                  <a:srgbClr val="FFFFFF"/>
                </a:solidFill>
                <a:latin typeface="Calibri"/>
                <a:ea typeface="Calibri"/>
                <a:cs typeface="Calibri"/>
                <a:sym typeface="Calibri"/>
              </a:rPr>
            </a:br>
            <a:endParaRPr sz="647" b="0" i="0" u="none" strike="noStrike" cap="none">
              <a:solidFill>
                <a:srgbClr val="FFFFFF"/>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40"/>
          <p:cNvSpPr txBox="1">
            <a:spLocks noGrp="1"/>
          </p:cNvSpPr>
          <p:nvPr>
            <p:ph type="title"/>
          </p:nvPr>
        </p:nvSpPr>
        <p:spPr>
          <a:xfrm>
            <a:off x="838200" y="365125"/>
            <a:ext cx="1093967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ts val="4400"/>
              <a:buFont typeface="Calibri"/>
              <a:buNone/>
            </a:pPr>
            <a:r>
              <a:rPr lang="en-US" sz="4800" b="0" i="0" u="none" strike="noStrike" cap="none">
                <a:solidFill>
                  <a:schemeClr val="lt1"/>
                </a:solidFill>
                <a:latin typeface="Arial"/>
                <a:ea typeface="Arial"/>
                <a:cs typeface="Arial"/>
                <a:sym typeface="Arial"/>
              </a:rPr>
              <a:t>Children’s Books that Teach Empathy</a:t>
            </a:r>
            <a:endParaRPr sz="4800" b="0" i="0" u="none" strike="noStrike" cap="none">
              <a:solidFill>
                <a:schemeClr val="lt1"/>
              </a:solidFill>
              <a:latin typeface="Arial"/>
              <a:ea typeface="Arial"/>
              <a:cs typeface="Arial"/>
              <a:sym typeface="Arial"/>
            </a:endParaRPr>
          </a:p>
        </p:txBody>
      </p:sp>
      <p:sp>
        <p:nvSpPr>
          <p:cNvPr id="364" name="Google Shape;364;p40"/>
          <p:cNvSpPr txBox="1">
            <a:spLocks noGrp="1"/>
          </p:cNvSpPr>
          <p:nvPr>
            <p:ph type="body" idx="1"/>
          </p:nvPr>
        </p:nvSpPr>
        <p:spPr>
          <a:xfrm>
            <a:off x="838200" y="1997765"/>
            <a:ext cx="10515600" cy="4179197"/>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chemeClr val="lt1"/>
              </a:buClr>
              <a:buSzPts val="2800"/>
              <a:buFont typeface="Arial"/>
              <a:buChar char="•"/>
            </a:pPr>
            <a:r>
              <a:rPr lang="en-US" sz="3600" b="0" i="0" u="sng" strike="noStrike" cap="none">
                <a:solidFill>
                  <a:schemeClr val="hlink"/>
                </a:solidFill>
                <a:latin typeface="Arial"/>
                <a:ea typeface="Arial"/>
                <a:cs typeface="Arial"/>
                <a:sym typeface="Arial"/>
                <a:hlinkClick r:id="rId3"/>
              </a:rPr>
              <a:t>https://www.teachthought.com/pedagogy/50-of-the-best-books-to-teach-children-empathy/</a:t>
            </a:r>
            <a:endParaRPr sz="3600" b="0" i="0" u="none" strike="noStrike" cap="none">
              <a:solidFill>
                <a:schemeClr val="lt1"/>
              </a:solidFill>
              <a:latin typeface="Arial"/>
              <a:ea typeface="Arial"/>
              <a:cs typeface="Arial"/>
              <a:sym typeface="Arial"/>
            </a:endParaRPr>
          </a:p>
          <a:p>
            <a:pPr marL="457200" marR="0" lvl="0" indent="-406400" algn="l" rtl="0">
              <a:lnSpc>
                <a:spcPct val="90000"/>
              </a:lnSpc>
              <a:spcBef>
                <a:spcPts val="1000"/>
              </a:spcBef>
              <a:spcAft>
                <a:spcPts val="0"/>
              </a:spcAft>
              <a:buClr>
                <a:schemeClr val="lt1"/>
              </a:buClr>
              <a:buSzPts val="2800"/>
              <a:buFont typeface="Arial"/>
              <a:buChar char="•"/>
            </a:pPr>
            <a:r>
              <a:rPr lang="en-US" sz="3600" b="0" i="0" u="sng" strike="noStrike" cap="none">
                <a:solidFill>
                  <a:schemeClr val="hlink"/>
                </a:solidFill>
                <a:latin typeface="Arial"/>
                <a:ea typeface="Arial"/>
                <a:cs typeface="Arial"/>
                <a:sym typeface="Arial"/>
                <a:hlinkClick r:id="rId4"/>
              </a:rPr>
              <a:t>https://www.doinggoodtogether.org/bhf/read-together/?gclid=CjwKCAjw-dXaBRAEEiwAbwCi5maDn9RBNWNCSNbDpIr22lhXTeZKCC3un6SeLQsiqAYjy5nYlNMTqhoCCW0QAvD_BwE</a:t>
            </a:r>
            <a:r>
              <a:rPr lang="en-US" sz="3600" b="0" i="0" u="none" strike="noStrike" cap="none">
                <a:solidFill>
                  <a:schemeClr val="lt1"/>
                </a:solidFill>
                <a:latin typeface="Arial"/>
                <a:ea typeface="Arial"/>
                <a:cs typeface="Arial"/>
                <a:sym typeface="Arial"/>
              </a:rPr>
              <a:t> </a:t>
            </a:r>
            <a:endParaRPr sz="3600" b="0" i="0" u="none" strike="noStrike" cap="none">
              <a:solidFill>
                <a:schemeClr val="lt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DEAF6"/>
        </a:solidFill>
        <a:effectLst/>
      </p:bgPr>
    </p:bg>
    <p:spTree>
      <p:nvGrpSpPr>
        <p:cNvPr id="1" name="Shape 368"/>
        <p:cNvGrpSpPr/>
        <p:nvPr/>
      </p:nvGrpSpPr>
      <p:grpSpPr>
        <a:xfrm>
          <a:off x="0" y="0"/>
          <a:ext cx="0" cy="0"/>
          <a:chOff x="0" y="0"/>
          <a:chExt cx="0" cy="0"/>
        </a:xfrm>
      </p:grpSpPr>
      <p:sp>
        <p:nvSpPr>
          <p:cNvPr id="369" name="Google Shape;369;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000" b="1" i="0" u="none" strike="noStrike" cap="none">
                <a:solidFill>
                  <a:schemeClr val="dk1"/>
                </a:solidFill>
                <a:latin typeface="Arial"/>
                <a:ea typeface="Arial"/>
                <a:cs typeface="Arial"/>
                <a:sym typeface="Arial"/>
              </a:rPr>
              <a:t>Social/Emotional Scales and Rubrics for Children</a:t>
            </a:r>
            <a:endParaRPr sz="4000" b="1" i="0" u="none" strike="noStrike" cap="none">
              <a:solidFill>
                <a:schemeClr val="dk1"/>
              </a:solidFill>
              <a:latin typeface="Arial"/>
              <a:ea typeface="Arial"/>
              <a:cs typeface="Arial"/>
              <a:sym typeface="Arial"/>
            </a:endParaRPr>
          </a:p>
        </p:txBody>
      </p:sp>
      <p:sp>
        <p:nvSpPr>
          <p:cNvPr id="370" name="Google Shape;370;p41"/>
          <p:cNvSpPr txBox="1">
            <a:spLocks noGrp="1"/>
          </p:cNvSpPr>
          <p:nvPr>
            <p:ph type="body" idx="1"/>
          </p:nvPr>
        </p:nvSpPr>
        <p:spPr>
          <a:xfrm>
            <a:off x="838200" y="1690700"/>
            <a:ext cx="10515600" cy="4799100"/>
          </a:xfrm>
          <a:prstGeom prst="rect">
            <a:avLst/>
          </a:prstGeom>
          <a:noFill/>
          <a:ln>
            <a:noFill/>
          </a:ln>
        </p:spPr>
        <p:txBody>
          <a:bodyPr spcFirstLastPara="1" wrap="square" lIns="91425" tIns="45700" rIns="91425" bIns="45700" anchor="t" anchorCtr="0">
            <a:noAutofit/>
          </a:bodyPr>
          <a:lstStyle/>
          <a:p>
            <a:pPr marL="228600" marR="0" lvl="0" indent="-203200" algn="l" rtl="0">
              <a:lnSpc>
                <a:spcPct val="90000"/>
              </a:lnSpc>
              <a:spcBef>
                <a:spcPts val="0"/>
              </a:spcBef>
              <a:spcAft>
                <a:spcPts val="0"/>
              </a:spcAft>
              <a:buClr>
                <a:schemeClr val="dk1"/>
              </a:buClr>
              <a:buSzPts val="2400"/>
              <a:buFont typeface="Arial"/>
              <a:buChar char="•"/>
            </a:pPr>
            <a:r>
              <a:rPr lang="en-US" sz="2400">
                <a:latin typeface="Arial"/>
                <a:ea typeface="Arial"/>
                <a:cs typeface="Arial"/>
                <a:sym typeface="Arial"/>
              </a:rPr>
              <a:t>Reid, C.,Davis, H., Horlin, C., Anderson, M., Baughman, N., Campbell C.(2103). </a:t>
            </a:r>
            <a:r>
              <a:rPr lang="en-US" sz="2400" i="0" u="none" strike="noStrike" cap="none">
                <a:solidFill>
                  <a:schemeClr val="dk1"/>
                </a:solidFill>
                <a:latin typeface="Arial"/>
                <a:ea typeface="Arial"/>
                <a:cs typeface="Arial"/>
                <a:sym typeface="Arial"/>
              </a:rPr>
              <a:t>The Kids' Empathic Development Scale (KEDS): a multi-dimensional measure of empathy in primary school-aged children</a:t>
            </a:r>
            <a:r>
              <a:rPr lang="en-US" sz="2400" b="1" i="0" u="none" strike="noStrike" cap="none">
                <a:solidFill>
                  <a:schemeClr val="dk1"/>
                </a:solidFill>
                <a:latin typeface="Arial"/>
                <a:ea typeface="Arial"/>
                <a:cs typeface="Arial"/>
                <a:sym typeface="Arial"/>
              </a:rPr>
              <a:t>. </a:t>
            </a:r>
            <a:r>
              <a:rPr lang="en-US" sz="2400" i="1">
                <a:solidFill>
                  <a:srgbClr val="000000"/>
                </a:solidFill>
                <a:uFill>
                  <a:noFill/>
                </a:uFill>
                <a:latin typeface="Arial"/>
                <a:ea typeface="Arial"/>
                <a:cs typeface="Arial"/>
                <a:sym typeface="Arial"/>
                <a:hlinkClick r:id="rId3"/>
              </a:rPr>
              <a:t>British Journal of  Developmental  Psychology</a:t>
            </a:r>
            <a:r>
              <a:rPr lang="en-US" sz="2400">
                <a:solidFill>
                  <a:srgbClr val="000000"/>
                </a:solidFill>
                <a:uFill>
                  <a:noFill/>
                </a:uFill>
                <a:latin typeface="Arial"/>
                <a:ea typeface="Arial"/>
                <a:cs typeface="Arial"/>
                <a:sym typeface="Arial"/>
                <a:hlinkClick r:id="rId3"/>
              </a:rPr>
              <a:t> .</a:t>
            </a:r>
            <a:r>
              <a:rPr lang="en-US" sz="2400">
                <a:solidFill>
                  <a:srgbClr val="000000"/>
                </a:solidFill>
                <a:latin typeface="Arial"/>
                <a:ea typeface="Arial"/>
                <a:cs typeface="Arial"/>
                <a:sym typeface="Arial"/>
              </a:rPr>
              <a:t> 2013 Jun;31(Pt 2):231-56.</a:t>
            </a:r>
            <a:r>
              <a:rPr lang="en-US" sz="2400">
                <a:latin typeface="Arial"/>
                <a:ea typeface="Arial"/>
                <a:cs typeface="Arial"/>
                <a:sym typeface="Arial"/>
              </a:rPr>
              <a:t> </a:t>
            </a:r>
            <a:r>
              <a:rPr lang="en-US" sz="2400" b="1" i="0" u="none" strike="noStrike" cap="none">
                <a:solidFill>
                  <a:schemeClr val="dk1"/>
                </a:solidFill>
                <a:latin typeface="Arial"/>
                <a:ea typeface="Arial"/>
                <a:cs typeface="Arial"/>
                <a:sym typeface="Arial"/>
              </a:rPr>
              <a:t>Re</a:t>
            </a:r>
            <a:r>
              <a:rPr lang="en-US" sz="2400" b="1">
                <a:latin typeface="Arial"/>
                <a:ea typeface="Arial"/>
                <a:cs typeface="Arial"/>
                <a:sym typeface="Arial"/>
              </a:rPr>
              <a:t>trieved from </a:t>
            </a:r>
            <a:endParaRPr sz="2400" b="0" i="0" u="none" strike="noStrike" cap="none">
              <a:solidFill>
                <a:schemeClr val="dk1"/>
              </a:solidFill>
              <a:latin typeface="Arial"/>
              <a:ea typeface="Arial"/>
              <a:cs typeface="Arial"/>
              <a:sym typeface="Arial"/>
            </a:endParaRPr>
          </a:p>
          <a:p>
            <a:pPr marL="0" lvl="0" indent="0" rtl="0">
              <a:lnSpc>
                <a:spcPct val="100000"/>
              </a:lnSpc>
              <a:spcBef>
                <a:spcPts val="0"/>
              </a:spcBef>
              <a:spcAft>
                <a:spcPts val="0"/>
              </a:spcAft>
              <a:buClr>
                <a:srgbClr val="000000"/>
              </a:buClr>
              <a:buSzPts val="1100"/>
              <a:buFont typeface="Arial"/>
              <a:buNone/>
            </a:pPr>
            <a:r>
              <a:rPr lang="en-US" sz="2400" u="sng">
                <a:solidFill>
                  <a:schemeClr val="hlink"/>
                </a:solidFill>
                <a:latin typeface="Arial"/>
                <a:ea typeface="Arial"/>
                <a:cs typeface="Arial"/>
                <a:sym typeface="Arial"/>
                <a:hlinkClick r:id="rId4"/>
              </a:rPr>
              <a:t>https://www.ncbi.nlm.nih.gov/pubmed/?term=Horlin%20C%5bAuthor%5d&amp;cauthor=true&amp;cauthor_uid=23659893</a:t>
            </a:r>
            <a:endParaRPr sz="2400">
              <a:latin typeface="Arial"/>
              <a:ea typeface="Arial"/>
              <a:cs typeface="Arial"/>
              <a:sym typeface="Arial"/>
            </a:endParaRPr>
          </a:p>
          <a:p>
            <a:pPr marL="0" lvl="0" indent="0" rtl="0">
              <a:lnSpc>
                <a:spcPct val="100000"/>
              </a:lnSpc>
              <a:spcBef>
                <a:spcPts val="0"/>
              </a:spcBef>
              <a:spcAft>
                <a:spcPts val="0"/>
              </a:spcAft>
              <a:buClr>
                <a:srgbClr val="000000"/>
              </a:buClr>
              <a:buSzPts val="1100"/>
              <a:buFont typeface="Arial"/>
              <a:buNone/>
            </a:pPr>
            <a:endParaRPr sz="2400">
              <a:latin typeface="Arial"/>
              <a:ea typeface="Arial"/>
              <a:cs typeface="Arial"/>
              <a:sym typeface="Arial"/>
            </a:endParaRPr>
          </a:p>
          <a:p>
            <a:pPr marL="228600" marR="0" lvl="0" indent="-203200" algn="l" rtl="0">
              <a:lnSpc>
                <a:spcPct val="90000"/>
              </a:lnSpc>
              <a:spcBef>
                <a:spcPts val="1000"/>
              </a:spcBef>
              <a:spcAft>
                <a:spcPts val="0"/>
              </a:spcAft>
              <a:buClr>
                <a:schemeClr val="dk1"/>
              </a:buClr>
              <a:buSzPts val="2400"/>
              <a:buFont typeface="Arial"/>
              <a:buChar char="•"/>
            </a:pPr>
            <a:r>
              <a:rPr lang="en-US" sz="2400">
                <a:latin typeface="Arial"/>
                <a:ea typeface="Arial"/>
                <a:cs typeface="Arial"/>
                <a:sym typeface="Arial"/>
              </a:rPr>
              <a:t>Garton, A., and Gringart, E. (2005). The development of a scale to measure empathy in 8- and 9-year old children. </a:t>
            </a:r>
            <a:r>
              <a:rPr lang="en-US" sz="2400" i="1">
                <a:latin typeface="Arial"/>
                <a:ea typeface="Arial"/>
                <a:cs typeface="Arial"/>
                <a:sym typeface="Arial"/>
              </a:rPr>
              <a:t>Australian Journal of Education and Developmental Psychology</a:t>
            </a:r>
            <a:r>
              <a:rPr lang="en-US" sz="2400">
                <a:latin typeface="Arial"/>
                <a:ea typeface="Arial"/>
                <a:cs typeface="Arial"/>
                <a:sym typeface="Arial"/>
              </a:rPr>
              <a:t> Vol. 5, 2005, pp 17-25. Retrieved from </a:t>
            </a:r>
            <a:r>
              <a:rPr lang="en-US" sz="2400" u="sng">
                <a:solidFill>
                  <a:schemeClr val="hlink"/>
                </a:solidFill>
                <a:latin typeface="Arial"/>
                <a:ea typeface="Arial"/>
                <a:cs typeface="Arial"/>
                <a:sym typeface="Arial"/>
                <a:hlinkClick r:id="rId5"/>
              </a:rPr>
              <a:t>https://files.eric.ed.gov/fulltext/EJ815562.pdf</a:t>
            </a:r>
            <a:endParaRPr sz="2400">
              <a:latin typeface="Arial"/>
              <a:ea typeface="Arial"/>
              <a:cs typeface="Arial"/>
              <a:sym typeface="Arial"/>
            </a:endParaRPr>
          </a:p>
          <a:p>
            <a:pPr marL="228600" marR="0" lvl="0" indent="0" algn="l" rtl="0">
              <a:lnSpc>
                <a:spcPct val="90000"/>
              </a:lnSpc>
              <a:spcBef>
                <a:spcPts val="1000"/>
              </a:spcBef>
              <a:spcAft>
                <a:spcPts val="0"/>
              </a:spcAft>
              <a:buNone/>
            </a:pPr>
            <a:endParaRPr>
              <a:latin typeface="Arial"/>
              <a:ea typeface="Arial"/>
              <a:cs typeface="Arial"/>
              <a:sym typeface="Arial"/>
            </a:endParaRPr>
          </a:p>
          <a:p>
            <a:pPr marL="228600" marR="0" lvl="0" indent="0" algn="l" rtl="0">
              <a:lnSpc>
                <a:spcPct val="90000"/>
              </a:lnSpc>
              <a:spcBef>
                <a:spcPts val="1000"/>
              </a:spcBef>
              <a:spcAft>
                <a:spcPts val="0"/>
              </a:spcAft>
              <a:buNone/>
            </a:pPr>
            <a:endParaRPr sz="2800" b="0" i="0" u="none" strike="noStrike" cap="none">
              <a:solidFill>
                <a:schemeClr val="dk1"/>
              </a:solidFill>
              <a:latin typeface="Arial"/>
              <a:ea typeface="Arial"/>
              <a:cs typeface="Arial"/>
              <a:sym typeface="Arial"/>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4"/>
        <p:cNvGrpSpPr/>
        <p:nvPr/>
      </p:nvGrpSpPr>
      <p:grpSpPr>
        <a:xfrm>
          <a:off x="0" y="0"/>
          <a:ext cx="0" cy="0"/>
          <a:chOff x="0" y="0"/>
          <a:chExt cx="0" cy="0"/>
        </a:xfrm>
      </p:grpSpPr>
      <p:sp>
        <p:nvSpPr>
          <p:cNvPr id="375" name="Google Shape;375;p42"/>
          <p:cNvSpPr/>
          <p:nvPr/>
        </p:nvSpPr>
        <p:spPr>
          <a:xfrm>
            <a:off x="0" y="0"/>
            <a:ext cx="12192000" cy="6858000"/>
          </a:xfrm>
          <a:prstGeom prst="rect">
            <a:avLst/>
          </a:prstGeom>
          <a:solidFill>
            <a:srgbClr val="3D405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76" name="Google Shape;376;p42"/>
          <p:cNvSpPr/>
          <p:nvPr/>
        </p:nvSpPr>
        <p:spPr>
          <a:xfrm>
            <a:off x="477012" y="480060"/>
            <a:ext cx="11237976" cy="589788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377" name="Google Shape;377;p42" descr="A screenshot of a social media post&#10;&#10;Description generated with very high confidence"/>
          <p:cNvPicPr preferRelativeResize="0"/>
          <p:nvPr/>
        </p:nvPicPr>
        <p:blipFill rotWithShape="1">
          <a:blip r:embed="rId3">
            <a:alphaModFix/>
          </a:blip>
          <a:srcRect/>
          <a:stretch/>
        </p:blipFill>
        <p:spPr>
          <a:xfrm>
            <a:off x="643467" y="1070781"/>
            <a:ext cx="10905066" cy="4716438"/>
          </a:xfrm>
          <a:prstGeom prst="rect">
            <a:avLst/>
          </a:prstGeom>
          <a:noFill/>
          <a:ln>
            <a:noFill/>
          </a:ln>
        </p:spPr>
      </p:pic>
      <p:pic>
        <p:nvPicPr>
          <p:cNvPr id="378" name="Google Shape;378;p42"/>
          <p:cNvPicPr preferRelativeResize="0"/>
          <p:nvPr/>
        </p:nvPicPr>
        <p:blipFill rotWithShape="1">
          <a:blip r:embed="rId4">
            <a:alphaModFix/>
          </a:blip>
          <a:srcRect/>
          <a:stretch/>
        </p:blipFill>
        <p:spPr>
          <a:xfrm>
            <a:off x="372475" y="255625"/>
            <a:ext cx="11357950" cy="64855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E599"/>
        </a:solidFill>
        <a:effectLst/>
      </p:bgPr>
    </p:bg>
    <p:spTree>
      <p:nvGrpSpPr>
        <p:cNvPr id="1" name="Shape 382"/>
        <p:cNvGrpSpPr/>
        <p:nvPr/>
      </p:nvGrpSpPr>
      <p:grpSpPr>
        <a:xfrm>
          <a:off x="0" y="0"/>
          <a:ext cx="0" cy="0"/>
          <a:chOff x="0" y="0"/>
          <a:chExt cx="0" cy="0"/>
        </a:xfrm>
      </p:grpSpPr>
      <p:sp>
        <p:nvSpPr>
          <p:cNvPr id="383" name="Google Shape;383;p43"/>
          <p:cNvSpPr txBox="1">
            <a:spLocks noGrp="1"/>
          </p:cNvSpPr>
          <p:nvPr>
            <p:ph type="subTitle" idx="1"/>
          </p:nvPr>
        </p:nvSpPr>
        <p:spPr>
          <a:xfrm>
            <a:off x="1524000" y="367749"/>
            <a:ext cx="9144000" cy="632998"/>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4000"/>
              <a:buFont typeface="Arial"/>
              <a:buNone/>
            </a:pPr>
            <a:r>
              <a:rPr lang="en-US" sz="4000" b="0" i="0" u="none" strike="noStrike" cap="none">
                <a:solidFill>
                  <a:schemeClr val="accent1"/>
                </a:solidFill>
                <a:latin typeface="Calibri"/>
                <a:ea typeface="Calibri"/>
                <a:cs typeface="Calibri"/>
                <a:sym typeface="Calibri"/>
              </a:rPr>
              <a:t>I Practice Using the 9 Empathy Habits.</a:t>
            </a:r>
            <a:endParaRPr sz="2400" b="0" i="0" u="none" strike="noStrike" cap="none">
              <a:solidFill>
                <a:schemeClr val="dk1"/>
              </a:solidFill>
              <a:latin typeface="Calibri"/>
              <a:ea typeface="Calibri"/>
              <a:cs typeface="Calibri"/>
              <a:sym typeface="Calibri"/>
            </a:endParaRPr>
          </a:p>
        </p:txBody>
      </p:sp>
      <p:grpSp>
        <p:nvGrpSpPr>
          <p:cNvPr id="384" name="Google Shape;384;p43"/>
          <p:cNvGrpSpPr/>
          <p:nvPr/>
        </p:nvGrpSpPr>
        <p:grpSpPr>
          <a:xfrm>
            <a:off x="2032000" y="1139896"/>
            <a:ext cx="8128000" cy="5489504"/>
            <a:chOff x="0" y="0"/>
            <a:chExt cx="8128000" cy="5489504"/>
          </a:xfrm>
        </p:grpSpPr>
        <p:sp>
          <p:nvSpPr>
            <p:cNvPr id="385" name="Google Shape;385;p43"/>
            <p:cNvSpPr/>
            <p:nvPr/>
          </p:nvSpPr>
          <p:spPr>
            <a:xfrm>
              <a:off x="0" y="0"/>
              <a:ext cx="8128000" cy="2470277"/>
            </a:xfrm>
            <a:prstGeom prst="roundRect">
              <a:avLst>
                <a:gd name="adj" fmla="val 10000"/>
              </a:avLst>
            </a:prstGeom>
            <a:solidFill>
              <a:schemeClr val="lt1">
                <a:alpha val="88235"/>
              </a:schemeClr>
            </a:solidFill>
            <a:ln w="12700" cap="flat" cmpd="sng">
              <a:solidFill>
                <a:schemeClr val="dk2">
                  <a:alpha val="88235"/>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6" name="Google Shape;386;p43"/>
            <p:cNvSpPr/>
            <p:nvPr/>
          </p:nvSpPr>
          <p:spPr>
            <a:xfrm>
              <a:off x="277536" y="540369"/>
              <a:ext cx="778767" cy="1389539"/>
            </a:xfrm>
            <a:prstGeom prst="roundRect">
              <a:avLst>
                <a:gd name="adj" fmla="val 10000"/>
              </a:avLst>
            </a:prstGeom>
            <a:blipFill rotWithShape="1">
              <a:blip r:embed="rId3">
                <a:alphaModFix/>
              </a:blip>
              <a:stretch>
                <a:fillRect l="-37984" r="-37982"/>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7" name="Google Shape;387;p43"/>
            <p:cNvSpPr/>
            <p:nvPr/>
          </p:nvSpPr>
          <p:spPr>
            <a:xfrm rot="10800000">
              <a:off x="313430"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8" name="Google Shape;388;p43"/>
            <p:cNvSpPr txBox="1"/>
            <p:nvPr/>
          </p:nvSpPr>
          <p:spPr>
            <a:xfrm>
              <a:off x="337380"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Literacy</a:t>
              </a:r>
              <a:endParaRPr sz="1400" b="0" i="0" u="none" strike="noStrike" cap="none">
                <a:solidFill>
                  <a:srgbClr val="000000"/>
                </a:solidFill>
                <a:latin typeface="Arial"/>
                <a:ea typeface="Arial"/>
                <a:cs typeface="Arial"/>
                <a:sym typeface="Arial"/>
              </a:endParaRPr>
            </a:p>
          </p:txBody>
        </p:sp>
        <p:sp>
          <p:nvSpPr>
            <p:cNvPr id="389" name="Google Shape;389;p43"/>
            <p:cNvSpPr/>
            <p:nvPr/>
          </p:nvSpPr>
          <p:spPr>
            <a:xfrm>
              <a:off x="1153845" y="610095"/>
              <a:ext cx="778767" cy="1389539"/>
            </a:xfrm>
            <a:prstGeom prst="roundRect">
              <a:avLst>
                <a:gd name="adj" fmla="val 10000"/>
              </a:avLst>
            </a:prstGeom>
            <a:blipFill rotWithShape="1">
              <a:blip r:embed="rId4">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0" name="Google Shape;390;p43"/>
            <p:cNvSpPr/>
            <p:nvPr/>
          </p:nvSpPr>
          <p:spPr>
            <a:xfrm rot="10800000">
              <a:off x="1104681"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1" name="Google Shape;391;p43"/>
            <p:cNvSpPr txBox="1"/>
            <p:nvPr/>
          </p:nvSpPr>
          <p:spPr>
            <a:xfrm>
              <a:off x="1212206" y="2482252"/>
              <a:ext cx="730800" cy="2995200"/>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Identity</a:t>
              </a:r>
              <a:endParaRPr sz="1400" b="0" i="0" u="none" strike="noStrike" cap="none">
                <a:solidFill>
                  <a:srgbClr val="000000"/>
                </a:solidFill>
                <a:latin typeface="Arial"/>
                <a:ea typeface="Arial"/>
                <a:cs typeface="Arial"/>
                <a:sym typeface="Arial"/>
              </a:endParaRPr>
            </a:p>
          </p:txBody>
        </p:sp>
        <p:sp>
          <p:nvSpPr>
            <p:cNvPr id="392" name="Google Shape;392;p43"/>
            <p:cNvSpPr/>
            <p:nvPr/>
          </p:nvSpPr>
          <p:spPr>
            <a:xfrm>
              <a:off x="1989603" y="632509"/>
              <a:ext cx="778767" cy="1389539"/>
            </a:xfrm>
            <a:prstGeom prst="roundRect">
              <a:avLst>
                <a:gd name="adj" fmla="val 10000"/>
              </a:avLst>
            </a:prstGeom>
            <a:blipFill rotWithShape="1">
              <a:blip r:embed="rId5">
                <a:alphaModFix/>
              </a:blip>
              <a:stretch>
                <a:fillRect l="-37984" r="-37982"/>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3" name="Google Shape;393;p43"/>
            <p:cNvSpPr/>
            <p:nvPr/>
          </p:nvSpPr>
          <p:spPr>
            <a:xfrm rot="10800000">
              <a:off x="1991145" y="2440477"/>
              <a:ext cx="778767" cy="2965002"/>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4" name="Google Shape;394;p43"/>
            <p:cNvSpPr txBox="1"/>
            <p:nvPr/>
          </p:nvSpPr>
          <p:spPr>
            <a:xfrm>
              <a:off x="2015095" y="2440477"/>
              <a:ext cx="730867" cy="2941052"/>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Perspectives</a:t>
              </a:r>
              <a:endParaRPr sz="1400" b="0" i="0" u="none" strike="noStrike" cap="none">
                <a:solidFill>
                  <a:srgbClr val="000000"/>
                </a:solidFill>
                <a:latin typeface="Arial"/>
                <a:ea typeface="Arial"/>
                <a:cs typeface="Arial"/>
                <a:sym typeface="Arial"/>
              </a:endParaRPr>
            </a:p>
          </p:txBody>
        </p:sp>
        <p:sp>
          <p:nvSpPr>
            <p:cNvPr id="395" name="Google Shape;395;p43"/>
            <p:cNvSpPr/>
            <p:nvPr/>
          </p:nvSpPr>
          <p:spPr>
            <a:xfrm>
              <a:off x="2817971" y="570259"/>
              <a:ext cx="778767" cy="1389539"/>
            </a:xfrm>
            <a:prstGeom prst="roundRect">
              <a:avLst>
                <a:gd name="adj" fmla="val 10000"/>
              </a:avLst>
            </a:prstGeom>
            <a:blipFill rotWithShape="1">
              <a:blip r:embed="rId6">
                <a:alphaModFix/>
              </a:blip>
              <a:stretch>
                <a:fillRect l="-64966" r="-64971"/>
              </a:stretch>
            </a:blip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6" name="Google Shape;396;p43"/>
            <p:cNvSpPr/>
            <p:nvPr/>
          </p:nvSpPr>
          <p:spPr>
            <a:xfrm rot="10800000">
              <a:off x="2817971"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7" name="Google Shape;397;p43"/>
            <p:cNvSpPr txBox="1"/>
            <p:nvPr/>
          </p:nvSpPr>
          <p:spPr>
            <a:xfrm>
              <a:off x="2841921"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Imagination</a:t>
              </a:r>
              <a:endParaRPr sz="1400" b="0" i="0" u="none" strike="noStrike" cap="none">
                <a:solidFill>
                  <a:srgbClr val="000000"/>
                </a:solidFill>
                <a:latin typeface="Arial"/>
                <a:ea typeface="Arial"/>
                <a:cs typeface="Arial"/>
                <a:sym typeface="Arial"/>
              </a:endParaRPr>
            </a:p>
          </p:txBody>
        </p:sp>
        <p:sp>
          <p:nvSpPr>
            <p:cNvPr id="398" name="Google Shape;398;p43"/>
            <p:cNvSpPr/>
            <p:nvPr/>
          </p:nvSpPr>
          <p:spPr>
            <a:xfrm>
              <a:off x="3674616" y="531474"/>
              <a:ext cx="778767" cy="1389539"/>
            </a:xfrm>
            <a:prstGeom prst="roundRect">
              <a:avLst>
                <a:gd name="adj" fmla="val 10000"/>
              </a:avLst>
            </a:prstGeom>
            <a:blipFill rotWithShape="1">
              <a:blip r:embed="rId7">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9" name="Google Shape;399;p43"/>
            <p:cNvSpPr/>
            <p:nvPr/>
          </p:nvSpPr>
          <p:spPr>
            <a:xfrm rot="10800000">
              <a:off x="3674616"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0" name="Google Shape;400;p43"/>
            <p:cNvSpPr txBox="1"/>
            <p:nvPr/>
          </p:nvSpPr>
          <p:spPr>
            <a:xfrm>
              <a:off x="3698566"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Self Regulation</a:t>
              </a:r>
              <a:endParaRPr sz="1400" b="0" i="0" u="none" strike="noStrike" cap="none">
                <a:solidFill>
                  <a:srgbClr val="000000"/>
                </a:solidFill>
                <a:latin typeface="Arial"/>
                <a:ea typeface="Arial"/>
                <a:cs typeface="Arial"/>
                <a:sym typeface="Arial"/>
              </a:endParaRPr>
            </a:p>
          </p:txBody>
        </p:sp>
        <p:sp>
          <p:nvSpPr>
            <p:cNvPr id="401" name="Google Shape;401;p43"/>
            <p:cNvSpPr/>
            <p:nvPr/>
          </p:nvSpPr>
          <p:spPr>
            <a:xfrm>
              <a:off x="4531260" y="540369"/>
              <a:ext cx="778767" cy="1389539"/>
            </a:xfrm>
            <a:prstGeom prst="roundRect">
              <a:avLst>
                <a:gd name="adj" fmla="val 10000"/>
              </a:avLst>
            </a:prstGeom>
            <a:blipFill rotWithShape="1">
              <a:blip r:embed="rId8">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2" name="Google Shape;402;p43"/>
            <p:cNvSpPr/>
            <p:nvPr/>
          </p:nvSpPr>
          <p:spPr>
            <a:xfrm rot="10800000">
              <a:off x="4531260"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3" name="Google Shape;403;p43"/>
            <p:cNvSpPr txBox="1"/>
            <p:nvPr/>
          </p:nvSpPr>
          <p:spPr>
            <a:xfrm>
              <a:off x="4555210"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Kindness</a:t>
              </a:r>
              <a:endParaRPr sz="1400" b="0" i="0" u="none" strike="noStrike" cap="none">
                <a:solidFill>
                  <a:srgbClr val="000000"/>
                </a:solidFill>
                <a:latin typeface="Arial"/>
                <a:ea typeface="Arial"/>
                <a:cs typeface="Arial"/>
                <a:sym typeface="Arial"/>
              </a:endParaRPr>
            </a:p>
          </p:txBody>
        </p:sp>
        <p:sp>
          <p:nvSpPr>
            <p:cNvPr id="404" name="Google Shape;404;p43"/>
            <p:cNvSpPr/>
            <p:nvPr/>
          </p:nvSpPr>
          <p:spPr>
            <a:xfrm>
              <a:off x="5435597" y="665908"/>
              <a:ext cx="778767" cy="1389539"/>
            </a:xfrm>
            <a:prstGeom prst="roundRect">
              <a:avLst>
                <a:gd name="adj" fmla="val 10000"/>
              </a:avLst>
            </a:prstGeom>
            <a:blipFill rotWithShape="1">
              <a:blip r:embed="rId9">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5" name="Google Shape;405;p43"/>
            <p:cNvSpPr/>
            <p:nvPr/>
          </p:nvSpPr>
          <p:spPr>
            <a:xfrm rot="10800000">
              <a:off x="5387905"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6" name="Google Shape;406;p43"/>
            <p:cNvSpPr txBox="1"/>
            <p:nvPr/>
          </p:nvSpPr>
          <p:spPr>
            <a:xfrm>
              <a:off x="5411855"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CollaborationI</a:t>
              </a:r>
              <a:endParaRPr sz="800" b="0" i="0" u="none" strike="noStrike" cap="none">
                <a:solidFill>
                  <a:schemeClr val="lt1"/>
                </a:solidFill>
                <a:latin typeface="Calibri"/>
                <a:ea typeface="Calibri"/>
                <a:cs typeface="Calibri"/>
                <a:sym typeface="Calibri"/>
              </a:endParaRPr>
            </a:p>
          </p:txBody>
        </p:sp>
        <p:sp>
          <p:nvSpPr>
            <p:cNvPr id="407" name="Google Shape;407;p43"/>
            <p:cNvSpPr/>
            <p:nvPr/>
          </p:nvSpPr>
          <p:spPr>
            <a:xfrm>
              <a:off x="6244550" y="540369"/>
              <a:ext cx="778767" cy="1389539"/>
            </a:xfrm>
            <a:prstGeom prst="roundRect">
              <a:avLst>
                <a:gd name="adj" fmla="val 10000"/>
              </a:avLst>
            </a:prstGeom>
            <a:blipFill rotWithShape="1">
              <a:blip r:embed="rId10">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8" name="Google Shape;408;p43"/>
            <p:cNvSpPr/>
            <p:nvPr/>
          </p:nvSpPr>
          <p:spPr>
            <a:xfrm rot="10800000">
              <a:off x="6244550"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9" name="Google Shape;409;p43"/>
            <p:cNvSpPr txBox="1"/>
            <p:nvPr/>
          </p:nvSpPr>
          <p:spPr>
            <a:xfrm>
              <a:off x="6268500"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Risk Taking</a:t>
              </a:r>
              <a:endParaRPr sz="1400" b="0" i="0" u="none" strike="noStrike" cap="none">
                <a:solidFill>
                  <a:srgbClr val="000000"/>
                </a:solidFill>
                <a:latin typeface="Arial"/>
                <a:ea typeface="Arial"/>
                <a:cs typeface="Arial"/>
                <a:sym typeface="Arial"/>
              </a:endParaRPr>
            </a:p>
          </p:txBody>
        </p:sp>
        <p:sp>
          <p:nvSpPr>
            <p:cNvPr id="410" name="Google Shape;410;p43"/>
            <p:cNvSpPr/>
            <p:nvPr/>
          </p:nvSpPr>
          <p:spPr>
            <a:xfrm>
              <a:off x="7101195" y="540369"/>
              <a:ext cx="778767" cy="1389539"/>
            </a:xfrm>
            <a:prstGeom prst="roundRect">
              <a:avLst>
                <a:gd name="adj" fmla="val 10000"/>
              </a:avLst>
            </a:prstGeom>
            <a:blipFill rotWithShape="1">
              <a:blip r:embed="rId11">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1" name="Google Shape;411;p43"/>
            <p:cNvSpPr/>
            <p:nvPr/>
          </p:nvSpPr>
          <p:spPr>
            <a:xfrm rot="10800000">
              <a:off x="7101195"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2" name="Google Shape;412;p43"/>
            <p:cNvSpPr txBox="1"/>
            <p:nvPr/>
          </p:nvSpPr>
          <p:spPr>
            <a:xfrm>
              <a:off x="7125145"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Make a Difference</a:t>
              </a:r>
              <a:endParaRPr sz="1400" b="0" i="0" u="none" strike="noStrike" cap="none">
                <a:solidFill>
                  <a:srgbClr val="000000"/>
                </a:solidFill>
                <a:latin typeface="Arial"/>
                <a:ea typeface="Arial"/>
                <a:cs typeface="Arial"/>
                <a:sym typeface="Arial"/>
              </a:endParaRPr>
            </a:p>
          </p:txBody>
        </p:sp>
      </p:grpSp>
      <p:sp>
        <p:nvSpPr>
          <p:cNvPr id="413" name="Google Shape;413;p43"/>
          <p:cNvSpPr txBox="1"/>
          <p:nvPr/>
        </p:nvSpPr>
        <p:spPr>
          <a:xfrm>
            <a:off x="10444480" y="5191760"/>
            <a:ext cx="1442720"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Calibri"/>
                <a:ea typeface="Calibri"/>
                <a:cs typeface="Calibri"/>
                <a:sym typeface="Calibri"/>
              </a:rPr>
              <a:t>My name is:</a:t>
            </a:r>
            <a:endParaRPr sz="1400" b="0" i="0" u="none" strike="noStrike" cap="none">
              <a:solidFill>
                <a:srgbClr val="000000"/>
              </a:solidFill>
              <a:latin typeface="Arial"/>
              <a:ea typeface="Arial"/>
              <a:cs typeface="Arial"/>
              <a:sym typeface="Arial"/>
            </a:endParaRPr>
          </a:p>
        </p:txBody>
      </p:sp>
      <p:sp>
        <p:nvSpPr>
          <p:cNvPr id="414" name="Google Shape;414;p43"/>
          <p:cNvSpPr txBox="1"/>
          <p:nvPr/>
        </p:nvSpPr>
        <p:spPr>
          <a:xfrm>
            <a:off x="514350" y="6567824"/>
            <a:ext cx="7152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©2018</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EE599"/>
        </a:solidFill>
        <a:effectLst/>
      </p:bgPr>
    </p:bg>
    <p:spTree>
      <p:nvGrpSpPr>
        <p:cNvPr id="1" name="Shape 418"/>
        <p:cNvGrpSpPr/>
        <p:nvPr/>
      </p:nvGrpSpPr>
      <p:grpSpPr>
        <a:xfrm>
          <a:off x="0" y="0"/>
          <a:ext cx="0" cy="0"/>
          <a:chOff x="0" y="0"/>
          <a:chExt cx="0" cy="0"/>
        </a:xfrm>
      </p:grpSpPr>
      <p:sp>
        <p:nvSpPr>
          <p:cNvPr id="419" name="Google Shape;419;p44"/>
          <p:cNvSpPr txBox="1">
            <a:spLocks noGrp="1"/>
          </p:cNvSpPr>
          <p:nvPr>
            <p:ph type="subTitle" idx="1"/>
          </p:nvPr>
        </p:nvSpPr>
        <p:spPr>
          <a:xfrm>
            <a:off x="690880" y="367749"/>
            <a:ext cx="10698480" cy="632998"/>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4000"/>
              <a:buFont typeface="Arial"/>
              <a:buNone/>
            </a:pPr>
            <a:r>
              <a:rPr lang="en-US" sz="4000" b="0" i="0" u="none" strike="noStrike" cap="none">
                <a:solidFill>
                  <a:schemeClr val="accent1"/>
                </a:solidFill>
                <a:latin typeface="Calibri"/>
                <a:ea typeface="Calibri"/>
                <a:cs typeface="Calibri"/>
                <a:sym typeface="Calibri"/>
              </a:rPr>
              <a:t>________ practices using the 9 Empathy Habits.</a:t>
            </a:r>
            <a:endParaRPr sz="2400" b="0" i="0" u="none" strike="noStrike" cap="none">
              <a:solidFill>
                <a:schemeClr val="dk1"/>
              </a:solidFill>
              <a:latin typeface="Calibri"/>
              <a:ea typeface="Calibri"/>
              <a:cs typeface="Calibri"/>
              <a:sym typeface="Calibri"/>
            </a:endParaRPr>
          </a:p>
        </p:txBody>
      </p:sp>
      <p:grpSp>
        <p:nvGrpSpPr>
          <p:cNvPr id="420" name="Google Shape;420;p44"/>
          <p:cNvGrpSpPr/>
          <p:nvPr/>
        </p:nvGrpSpPr>
        <p:grpSpPr>
          <a:xfrm>
            <a:off x="2032000" y="1000746"/>
            <a:ext cx="8128000" cy="5489504"/>
            <a:chOff x="0" y="0"/>
            <a:chExt cx="8128000" cy="5489504"/>
          </a:xfrm>
        </p:grpSpPr>
        <p:sp>
          <p:nvSpPr>
            <p:cNvPr id="421" name="Google Shape;421;p44"/>
            <p:cNvSpPr/>
            <p:nvPr/>
          </p:nvSpPr>
          <p:spPr>
            <a:xfrm>
              <a:off x="0" y="0"/>
              <a:ext cx="8128000" cy="2470277"/>
            </a:xfrm>
            <a:prstGeom prst="roundRect">
              <a:avLst>
                <a:gd name="adj" fmla="val 10000"/>
              </a:avLst>
            </a:prstGeom>
            <a:solidFill>
              <a:schemeClr val="lt1">
                <a:alpha val="88235"/>
              </a:schemeClr>
            </a:solidFill>
            <a:ln w="12700" cap="flat" cmpd="sng">
              <a:solidFill>
                <a:schemeClr val="dk2">
                  <a:alpha val="88235"/>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2" name="Google Shape;422;p44"/>
            <p:cNvSpPr/>
            <p:nvPr/>
          </p:nvSpPr>
          <p:spPr>
            <a:xfrm>
              <a:off x="277536" y="540369"/>
              <a:ext cx="778767" cy="1389539"/>
            </a:xfrm>
            <a:prstGeom prst="roundRect">
              <a:avLst>
                <a:gd name="adj" fmla="val 10000"/>
              </a:avLst>
            </a:prstGeom>
            <a:blipFill rotWithShape="1">
              <a:blip r:embed="rId3">
                <a:alphaModFix/>
              </a:blip>
              <a:stretch>
                <a:fillRect l="-37984" r="-37982"/>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3" name="Google Shape;423;p44"/>
            <p:cNvSpPr/>
            <p:nvPr/>
          </p:nvSpPr>
          <p:spPr>
            <a:xfrm rot="10800000">
              <a:off x="343249"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4" name="Google Shape;424;p44"/>
            <p:cNvSpPr txBox="1"/>
            <p:nvPr/>
          </p:nvSpPr>
          <p:spPr>
            <a:xfrm>
              <a:off x="367199"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Literacy</a:t>
              </a:r>
              <a:endParaRPr sz="1400" b="0" i="0" u="none" strike="noStrike" cap="none">
                <a:solidFill>
                  <a:srgbClr val="000000"/>
                </a:solidFill>
                <a:latin typeface="Arial"/>
                <a:ea typeface="Arial"/>
                <a:cs typeface="Arial"/>
                <a:sym typeface="Arial"/>
              </a:endParaRPr>
            </a:p>
          </p:txBody>
        </p:sp>
        <p:sp>
          <p:nvSpPr>
            <p:cNvPr id="425" name="Google Shape;425;p44"/>
            <p:cNvSpPr/>
            <p:nvPr/>
          </p:nvSpPr>
          <p:spPr>
            <a:xfrm>
              <a:off x="1153845" y="610095"/>
              <a:ext cx="778767" cy="1389539"/>
            </a:xfrm>
            <a:prstGeom prst="roundRect">
              <a:avLst>
                <a:gd name="adj" fmla="val 10000"/>
              </a:avLst>
            </a:prstGeom>
            <a:blipFill rotWithShape="1">
              <a:blip r:embed="rId4">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6" name="Google Shape;426;p44"/>
            <p:cNvSpPr/>
            <p:nvPr/>
          </p:nvSpPr>
          <p:spPr>
            <a:xfrm rot="10800000">
              <a:off x="1104681"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7" name="Google Shape;427;p44"/>
            <p:cNvSpPr txBox="1"/>
            <p:nvPr/>
          </p:nvSpPr>
          <p:spPr>
            <a:xfrm>
              <a:off x="1128631"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Identity</a:t>
              </a:r>
              <a:endParaRPr sz="1400" b="0" i="0" u="none" strike="noStrike" cap="none">
                <a:solidFill>
                  <a:srgbClr val="000000"/>
                </a:solidFill>
                <a:latin typeface="Arial"/>
                <a:ea typeface="Arial"/>
                <a:cs typeface="Arial"/>
                <a:sym typeface="Arial"/>
              </a:endParaRPr>
            </a:p>
          </p:txBody>
        </p:sp>
        <p:sp>
          <p:nvSpPr>
            <p:cNvPr id="428" name="Google Shape;428;p44"/>
            <p:cNvSpPr/>
            <p:nvPr/>
          </p:nvSpPr>
          <p:spPr>
            <a:xfrm>
              <a:off x="1989603" y="632509"/>
              <a:ext cx="778767" cy="1389539"/>
            </a:xfrm>
            <a:prstGeom prst="roundRect">
              <a:avLst>
                <a:gd name="adj" fmla="val 10000"/>
              </a:avLst>
            </a:prstGeom>
            <a:blipFill rotWithShape="1">
              <a:blip r:embed="rId5">
                <a:alphaModFix/>
              </a:blip>
              <a:stretch>
                <a:fillRect l="-37984" r="-37982"/>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9" name="Google Shape;429;p44"/>
            <p:cNvSpPr/>
            <p:nvPr/>
          </p:nvSpPr>
          <p:spPr>
            <a:xfrm rot="10800000">
              <a:off x="1991145" y="2440477"/>
              <a:ext cx="778767" cy="2965002"/>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0" name="Google Shape;430;p44"/>
            <p:cNvSpPr txBox="1"/>
            <p:nvPr/>
          </p:nvSpPr>
          <p:spPr>
            <a:xfrm>
              <a:off x="2015095" y="2440477"/>
              <a:ext cx="730867" cy="2941052"/>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Perspectives</a:t>
              </a:r>
              <a:endParaRPr sz="1400" b="0" i="0" u="none" strike="noStrike" cap="none">
                <a:solidFill>
                  <a:srgbClr val="000000"/>
                </a:solidFill>
                <a:latin typeface="Arial"/>
                <a:ea typeface="Arial"/>
                <a:cs typeface="Arial"/>
                <a:sym typeface="Arial"/>
              </a:endParaRPr>
            </a:p>
          </p:txBody>
        </p:sp>
        <p:sp>
          <p:nvSpPr>
            <p:cNvPr id="431" name="Google Shape;431;p44"/>
            <p:cNvSpPr/>
            <p:nvPr/>
          </p:nvSpPr>
          <p:spPr>
            <a:xfrm>
              <a:off x="2817971" y="570259"/>
              <a:ext cx="778767" cy="1389539"/>
            </a:xfrm>
            <a:prstGeom prst="roundRect">
              <a:avLst>
                <a:gd name="adj" fmla="val 10000"/>
              </a:avLst>
            </a:prstGeom>
            <a:blipFill rotWithShape="1">
              <a:blip r:embed="rId6">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2" name="Google Shape;432;p44"/>
            <p:cNvSpPr/>
            <p:nvPr/>
          </p:nvSpPr>
          <p:spPr>
            <a:xfrm rot="10800000">
              <a:off x="2817971"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3" name="Google Shape;433;p44"/>
            <p:cNvSpPr txBox="1"/>
            <p:nvPr/>
          </p:nvSpPr>
          <p:spPr>
            <a:xfrm>
              <a:off x="2841921"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Imagination</a:t>
              </a:r>
              <a:endParaRPr sz="1400" b="0" i="0" u="none" strike="noStrike" cap="none">
                <a:solidFill>
                  <a:srgbClr val="000000"/>
                </a:solidFill>
                <a:latin typeface="Arial"/>
                <a:ea typeface="Arial"/>
                <a:cs typeface="Arial"/>
                <a:sym typeface="Arial"/>
              </a:endParaRPr>
            </a:p>
          </p:txBody>
        </p:sp>
        <p:sp>
          <p:nvSpPr>
            <p:cNvPr id="434" name="Google Shape;434;p44"/>
            <p:cNvSpPr/>
            <p:nvPr/>
          </p:nvSpPr>
          <p:spPr>
            <a:xfrm>
              <a:off x="3674616" y="531474"/>
              <a:ext cx="778767" cy="1389539"/>
            </a:xfrm>
            <a:prstGeom prst="roundRect">
              <a:avLst>
                <a:gd name="adj" fmla="val 10000"/>
              </a:avLst>
            </a:prstGeom>
            <a:blipFill rotWithShape="1">
              <a:blip r:embed="rId7">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5" name="Google Shape;435;p44"/>
            <p:cNvSpPr/>
            <p:nvPr/>
          </p:nvSpPr>
          <p:spPr>
            <a:xfrm rot="10800000">
              <a:off x="3674616"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6" name="Google Shape;436;p44"/>
            <p:cNvSpPr txBox="1"/>
            <p:nvPr/>
          </p:nvSpPr>
          <p:spPr>
            <a:xfrm>
              <a:off x="3698566"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Self Regulation</a:t>
              </a:r>
              <a:endParaRPr sz="1400" b="0" i="0" u="none" strike="noStrike" cap="none">
                <a:solidFill>
                  <a:srgbClr val="000000"/>
                </a:solidFill>
                <a:latin typeface="Arial"/>
                <a:ea typeface="Arial"/>
                <a:cs typeface="Arial"/>
                <a:sym typeface="Arial"/>
              </a:endParaRPr>
            </a:p>
          </p:txBody>
        </p:sp>
        <p:sp>
          <p:nvSpPr>
            <p:cNvPr id="437" name="Google Shape;437;p44"/>
            <p:cNvSpPr/>
            <p:nvPr/>
          </p:nvSpPr>
          <p:spPr>
            <a:xfrm>
              <a:off x="4531260" y="540369"/>
              <a:ext cx="778767" cy="1389539"/>
            </a:xfrm>
            <a:prstGeom prst="roundRect">
              <a:avLst>
                <a:gd name="adj" fmla="val 10000"/>
              </a:avLst>
            </a:prstGeom>
            <a:blipFill rotWithShape="1">
              <a:blip r:embed="rId8">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8" name="Google Shape;438;p44"/>
            <p:cNvSpPr/>
            <p:nvPr/>
          </p:nvSpPr>
          <p:spPr>
            <a:xfrm rot="10800000">
              <a:off x="4531260"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9" name="Google Shape;439;p44"/>
            <p:cNvSpPr txBox="1"/>
            <p:nvPr/>
          </p:nvSpPr>
          <p:spPr>
            <a:xfrm>
              <a:off x="4555210"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Kindness</a:t>
              </a:r>
              <a:endParaRPr sz="1400" b="0" i="0" u="none" strike="noStrike" cap="none">
                <a:solidFill>
                  <a:srgbClr val="000000"/>
                </a:solidFill>
                <a:latin typeface="Arial"/>
                <a:ea typeface="Arial"/>
                <a:cs typeface="Arial"/>
                <a:sym typeface="Arial"/>
              </a:endParaRPr>
            </a:p>
          </p:txBody>
        </p:sp>
        <p:sp>
          <p:nvSpPr>
            <p:cNvPr id="440" name="Google Shape;440;p44"/>
            <p:cNvSpPr/>
            <p:nvPr/>
          </p:nvSpPr>
          <p:spPr>
            <a:xfrm>
              <a:off x="5435597" y="665908"/>
              <a:ext cx="778767" cy="1389539"/>
            </a:xfrm>
            <a:prstGeom prst="roundRect">
              <a:avLst>
                <a:gd name="adj" fmla="val 10000"/>
              </a:avLst>
            </a:prstGeom>
            <a:blipFill rotWithShape="1">
              <a:blip r:embed="rId9">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1" name="Google Shape;441;p44"/>
            <p:cNvSpPr/>
            <p:nvPr/>
          </p:nvSpPr>
          <p:spPr>
            <a:xfrm rot="10800000">
              <a:off x="5387905"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2" name="Google Shape;442;p44"/>
            <p:cNvSpPr/>
            <p:nvPr/>
          </p:nvSpPr>
          <p:spPr>
            <a:xfrm>
              <a:off x="6244550" y="540369"/>
              <a:ext cx="778767" cy="1389539"/>
            </a:xfrm>
            <a:prstGeom prst="roundRect">
              <a:avLst>
                <a:gd name="adj" fmla="val 10000"/>
              </a:avLst>
            </a:prstGeom>
            <a:blipFill rotWithShape="1">
              <a:blip r:embed="rId10">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3" name="Google Shape;443;p44"/>
            <p:cNvSpPr/>
            <p:nvPr/>
          </p:nvSpPr>
          <p:spPr>
            <a:xfrm rot="10800000">
              <a:off x="6244550"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4" name="Google Shape;444;p44"/>
            <p:cNvSpPr txBox="1"/>
            <p:nvPr/>
          </p:nvSpPr>
          <p:spPr>
            <a:xfrm>
              <a:off x="6268500"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Risk Taking</a:t>
              </a:r>
              <a:endParaRPr sz="1400" b="0" i="0" u="none" strike="noStrike" cap="none">
                <a:solidFill>
                  <a:srgbClr val="000000"/>
                </a:solidFill>
                <a:latin typeface="Arial"/>
                <a:ea typeface="Arial"/>
                <a:cs typeface="Arial"/>
                <a:sym typeface="Arial"/>
              </a:endParaRPr>
            </a:p>
          </p:txBody>
        </p:sp>
        <p:sp>
          <p:nvSpPr>
            <p:cNvPr id="445" name="Google Shape;445;p44"/>
            <p:cNvSpPr/>
            <p:nvPr/>
          </p:nvSpPr>
          <p:spPr>
            <a:xfrm>
              <a:off x="7101195" y="540369"/>
              <a:ext cx="778767" cy="1389539"/>
            </a:xfrm>
            <a:prstGeom prst="roundRect">
              <a:avLst>
                <a:gd name="adj" fmla="val 10000"/>
              </a:avLst>
            </a:prstGeom>
            <a:blipFill rotWithShape="1">
              <a:blip r:embed="rId11">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6" name="Google Shape;446;p44"/>
            <p:cNvSpPr/>
            <p:nvPr/>
          </p:nvSpPr>
          <p:spPr>
            <a:xfrm rot="10800000">
              <a:off x="7101195"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7" name="Google Shape;447;p44"/>
            <p:cNvSpPr txBox="1"/>
            <p:nvPr/>
          </p:nvSpPr>
          <p:spPr>
            <a:xfrm>
              <a:off x="7125145"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Make a Difference</a:t>
              </a:r>
              <a:endParaRPr sz="1400" b="0" i="0" u="none" strike="noStrike" cap="none">
                <a:solidFill>
                  <a:srgbClr val="000000"/>
                </a:solidFill>
                <a:latin typeface="Arial"/>
                <a:ea typeface="Arial"/>
                <a:cs typeface="Arial"/>
                <a:sym typeface="Arial"/>
              </a:endParaRPr>
            </a:p>
          </p:txBody>
        </p:sp>
      </p:grpSp>
      <p:sp>
        <p:nvSpPr>
          <p:cNvPr id="448" name="Google Shape;448;p44"/>
          <p:cNvSpPr txBox="1"/>
          <p:nvPr/>
        </p:nvSpPr>
        <p:spPr>
          <a:xfrm>
            <a:off x="871550" y="6490251"/>
            <a:ext cx="715200" cy="266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©2018</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5F7FC"/>
            </a:gs>
            <a:gs pos="74000">
              <a:srgbClr val="A9BEE4"/>
            </a:gs>
            <a:gs pos="83000">
              <a:srgbClr val="A9BEE4"/>
            </a:gs>
            <a:gs pos="100000">
              <a:srgbClr val="C5D3ED"/>
            </a:gs>
          </a:gsLst>
          <a:lin ang="5400000" scaled="0"/>
        </a:gradFill>
        <a:effectLst/>
      </p:bgPr>
    </p:bg>
    <p:spTree>
      <p:nvGrpSpPr>
        <p:cNvPr id="1" name="Shape 123"/>
        <p:cNvGrpSpPr/>
        <p:nvPr/>
      </p:nvGrpSpPr>
      <p:grpSpPr>
        <a:xfrm>
          <a:off x="0" y="0"/>
          <a:ext cx="0" cy="0"/>
          <a:chOff x="0" y="0"/>
          <a:chExt cx="0" cy="0"/>
        </a:xfrm>
      </p:grpSpPr>
      <p:sp>
        <p:nvSpPr>
          <p:cNvPr id="124" name="Google Shape;124;p18"/>
          <p:cNvSpPr/>
          <p:nvPr/>
        </p:nvSpPr>
        <p:spPr>
          <a:xfrm>
            <a:off x="321564" y="320040"/>
            <a:ext cx="11548872" cy="6217920"/>
          </a:xfrm>
          <a:prstGeom prst="rect">
            <a:avLst/>
          </a:prstGeom>
          <a:solidFill>
            <a:schemeClr val="dk1">
              <a:alpha val="12156"/>
            </a:schemeClr>
          </a:solidFill>
          <a:ln w="127000" cap="sq" cmpd="thinThick">
            <a:solidFill>
              <a:srgbClr val="262626">
                <a:alpha val="13333"/>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5" name="Google Shape;125;p18"/>
          <p:cNvSpPr txBox="1">
            <a:spLocks noGrp="1"/>
          </p:cNvSpPr>
          <p:nvPr>
            <p:ph type="title"/>
          </p:nvPr>
        </p:nvSpPr>
        <p:spPr>
          <a:xfrm>
            <a:off x="838200" y="631825"/>
            <a:ext cx="10515600"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400"/>
              <a:buFont typeface="Calibri"/>
              <a:buNone/>
            </a:pPr>
            <a:r>
              <a:rPr lang="en-US" sz="5400" b="1" i="0" u="none" strike="noStrike" cap="none">
                <a:solidFill>
                  <a:schemeClr val="dk1"/>
                </a:solidFill>
                <a:latin typeface="Calibri"/>
                <a:ea typeface="Calibri"/>
                <a:cs typeface="Calibri"/>
                <a:sym typeface="Calibri"/>
              </a:rPr>
              <a:t>A World Of </a:t>
            </a:r>
            <a:r>
              <a:rPr lang="en-US" sz="5400" b="1" i="0" u="none" strike="noStrike" cap="none">
                <a:solidFill>
                  <a:schemeClr val="dk1"/>
                </a:solidFill>
                <a:latin typeface="Arial"/>
                <a:ea typeface="Arial"/>
                <a:cs typeface="Arial"/>
                <a:sym typeface="Arial"/>
              </a:rPr>
              <a:t>Changing</a:t>
            </a:r>
            <a:r>
              <a:rPr lang="en-US" sz="5400" b="1" i="0" u="none" strike="noStrike" cap="none">
                <a:solidFill>
                  <a:schemeClr val="dk1"/>
                </a:solidFill>
                <a:latin typeface="Calibri"/>
                <a:ea typeface="Calibri"/>
                <a:cs typeface="Calibri"/>
                <a:sym typeface="Calibri"/>
              </a:rPr>
              <a:t> Expectations And Fluid Events </a:t>
            </a:r>
            <a:endParaRPr sz="4400" b="0" i="0" u="none" strike="noStrike" cap="none">
              <a:solidFill>
                <a:schemeClr val="dk1"/>
              </a:solidFill>
              <a:latin typeface="Calibri"/>
              <a:ea typeface="Calibri"/>
              <a:cs typeface="Calibri"/>
              <a:sym typeface="Calibri"/>
            </a:endParaRPr>
          </a:p>
        </p:txBody>
      </p:sp>
      <p:sp>
        <p:nvSpPr>
          <p:cNvPr id="126" name="Google Shape;126;p18"/>
          <p:cNvSpPr txBox="1">
            <a:spLocks noGrp="1"/>
          </p:cNvSpPr>
          <p:nvPr>
            <p:ph type="body" idx="1"/>
          </p:nvPr>
        </p:nvSpPr>
        <p:spPr>
          <a:xfrm>
            <a:off x="838200" y="2193700"/>
            <a:ext cx="10515600" cy="4935900"/>
          </a:xfrm>
          <a:prstGeom prst="rect">
            <a:avLst/>
          </a:prstGeom>
          <a:noFill/>
          <a:ln>
            <a:noFill/>
          </a:ln>
        </p:spPr>
        <p:txBody>
          <a:bodyPr spcFirstLastPara="1" wrap="square" lIns="91425" tIns="45700" rIns="91425" bIns="45700" anchor="t" anchorCtr="0">
            <a:noAutofit/>
          </a:bodyPr>
          <a:lstStyle/>
          <a:p>
            <a:pPr marL="228600" marR="0" lvl="0" indent="-34289" algn="l" rtl="0">
              <a:lnSpc>
                <a:spcPct val="70000"/>
              </a:lnSpc>
              <a:spcBef>
                <a:spcPts val="0"/>
              </a:spcBef>
              <a:spcAft>
                <a:spcPts val="0"/>
              </a:spcAft>
              <a:buClr>
                <a:schemeClr val="dk1"/>
              </a:buClr>
              <a:buSzPts val="3060"/>
              <a:buFont typeface="Arial"/>
              <a:buNone/>
            </a:pPr>
            <a:endParaRPr sz="3060" b="0" i="0" u="none" strike="noStrike" cap="none">
              <a:solidFill>
                <a:schemeClr val="dk1"/>
              </a:solidFill>
              <a:latin typeface="Calibri"/>
              <a:ea typeface="Calibri"/>
              <a:cs typeface="Calibri"/>
              <a:sym typeface="Calibri"/>
            </a:endParaRPr>
          </a:p>
          <a:p>
            <a:pPr marL="0" marR="0" lvl="0" indent="0" algn="l" rtl="0">
              <a:lnSpc>
                <a:spcPct val="70000"/>
              </a:lnSpc>
              <a:spcBef>
                <a:spcPts val="1000"/>
              </a:spcBef>
              <a:spcAft>
                <a:spcPts val="0"/>
              </a:spcAft>
              <a:buClr>
                <a:schemeClr val="dk1"/>
              </a:buClr>
              <a:buSzPts val="3060"/>
              <a:buFont typeface="Arial"/>
              <a:buNone/>
            </a:pPr>
            <a:endParaRPr sz="3060" b="0" i="0" u="none" strike="noStrike" cap="none">
              <a:solidFill>
                <a:schemeClr val="dk1"/>
              </a:solidFill>
              <a:latin typeface="Calibri"/>
              <a:ea typeface="Calibri"/>
              <a:cs typeface="Calibri"/>
              <a:sym typeface="Calibri"/>
            </a:endParaRPr>
          </a:p>
          <a:p>
            <a:pPr marL="228600" marR="0" lvl="0" indent="-248221" algn="ctr" rtl="0">
              <a:lnSpc>
                <a:spcPct val="70000"/>
              </a:lnSpc>
              <a:spcBef>
                <a:spcPts val="1000"/>
              </a:spcBef>
              <a:spcAft>
                <a:spcPts val="0"/>
              </a:spcAft>
              <a:buClr>
                <a:schemeClr val="dk1"/>
              </a:buClr>
              <a:buSzPts val="3909"/>
              <a:buFont typeface="Arial"/>
              <a:buChar char="•"/>
            </a:pPr>
            <a:r>
              <a:rPr lang="en-US" sz="3600" b="0" i="0" u="none" strike="noStrike" cap="none">
                <a:solidFill>
                  <a:schemeClr val="dk1"/>
                </a:solidFill>
                <a:latin typeface="Arial"/>
                <a:ea typeface="Arial"/>
                <a:cs typeface="Arial"/>
                <a:sym typeface="Arial"/>
              </a:rPr>
              <a:t>Society’s voices are technology and digital media</a:t>
            </a:r>
            <a:endParaRPr sz="3600" b="0" i="0" u="none" strike="noStrike" cap="none">
              <a:solidFill>
                <a:schemeClr val="dk1"/>
              </a:solidFill>
              <a:latin typeface="Arial"/>
              <a:ea typeface="Arial"/>
              <a:cs typeface="Arial"/>
              <a:sym typeface="Arial"/>
            </a:endParaRPr>
          </a:p>
          <a:p>
            <a:pPr marL="228600" marR="0" lvl="0" indent="-248221" algn="ctr" rtl="0">
              <a:lnSpc>
                <a:spcPct val="70000"/>
              </a:lnSpc>
              <a:spcBef>
                <a:spcPts val="1000"/>
              </a:spcBef>
              <a:spcAft>
                <a:spcPts val="0"/>
              </a:spcAft>
              <a:buClr>
                <a:schemeClr val="dk1"/>
              </a:buClr>
              <a:buSzPts val="3909"/>
              <a:buFont typeface="Arial"/>
              <a:buChar char="•"/>
            </a:pPr>
            <a:r>
              <a:rPr lang="en-US" sz="3600" b="0" i="0" u="none" strike="noStrike" cap="none">
                <a:solidFill>
                  <a:schemeClr val="dk1"/>
                </a:solidFill>
                <a:latin typeface="Arial"/>
                <a:ea typeface="Arial"/>
                <a:cs typeface="Arial"/>
                <a:sym typeface="Arial"/>
              </a:rPr>
              <a:t>Teachers face very diverse classrooms</a:t>
            </a:r>
            <a:endParaRPr sz="3600" b="0" i="0" u="none" strike="noStrike" cap="none">
              <a:solidFill>
                <a:schemeClr val="dk1"/>
              </a:solidFill>
              <a:latin typeface="Arial"/>
              <a:ea typeface="Arial"/>
              <a:cs typeface="Arial"/>
              <a:sym typeface="Arial"/>
            </a:endParaRPr>
          </a:p>
          <a:p>
            <a:pPr marL="0" marR="0" lvl="0" indent="0" algn="ctr" rtl="0">
              <a:lnSpc>
                <a:spcPct val="70000"/>
              </a:lnSpc>
              <a:spcBef>
                <a:spcPts val="1000"/>
              </a:spcBef>
              <a:spcAft>
                <a:spcPts val="0"/>
              </a:spcAft>
              <a:buClr>
                <a:schemeClr val="dk1"/>
              </a:buClr>
              <a:buSzPts val="3740"/>
              <a:buFont typeface="Arial"/>
              <a:buNone/>
            </a:pPr>
            <a:endParaRPr sz="3740" b="1" i="0" u="none" strike="noStrike" cap="none">
              <a:solidFill>
                <a:schemeClr val="accent5"/>
              </a:solidFill>
              <a:latin typeface="Calibri"/>
              <a:ea typeface="Calibri"/>
              <a:cs typeface="Calibri"/>
              <a:sym typeface="Calibri"/>
            </a:endParaRPr>
          </a:p>
          <a:p>
            <a:pPr marL="0" marR="0" lvl="0" indent="0" algn="ctr" rtl="0">
              <a:lnSpc>
                <a:spcPct val="70000"/>
              </a:lnSpc>
              <a:spcBef>
                <a:spcPts val="1000"/>
              </a:spcBef>
              <a:spcAft>
                <a:spcPts val="0"/>
              </a:spcAft>
              <a:buClr>
                <a:schemeClr val="accent5"/>
              </a:buClr>
              <a:buSzPts val="3570"/>
              <a:buFont typeface="Arial"/>
              <a:buNone/>
            </a:pPr>
            <a:r>
              <a:rPr lang="en-US" sz="3570" b="1" i="0" u="none" strike="noStrike" cap="none">
                <a:solidFill>
                  <a:schemeClr val="accent5"/>
                </a:solidFill>
                <a:latin typeface="Calibri"/>
                <a:ea typeface="Calibri"/>
                <a:cs typeface="Calibri"/>
                <a:sym typeface="Calibri"/>
              </a:rPr>
              <a:t>Snapchat</a:t>
            </a:r>
            <a:r>
              <a:rPr lang="en-US" sz="3995" b="1" i="0" u="none" strike="noStrike" cap="none">
                <a:solidFill>
                  <a:schemeClr val="accent5"/>
                </a:solidFill>
                <a:latin typeface="Calibri"/>
                <a:ea typeface="Calibri"/>
                <a:cs typeface="Calibri"/>
                <a:sym typeface="Calibri"/>
              </a:rPr>
              <a:t> </a:t>
            </a:r>
            <a:r>
              <a:rPr lang="en-US" sz="3740" b="1" i="0" u="none" strike="noStrike" cap="none">
                <a:solidFill>
                  <a:schemeClr val="accent5"/>
                </a:solidFill>
                <a:latin typeface="Calibri"/>
                <a:ea typeface="Calibri"/>
                <a:cs typeface="Calibri"/>
                <a:sym typeface="Calibri"/>
              </a:rPr>
              <a:t>               </a:t>
            </a:r>
            <a:r>
              <a:rPr lang="en-US" sz="4760" b="1" i="0" u="none" strike="noStrike" cap="none">
                <a:solidFill>
                  <a:schemeClr val="accent5"/>
                </a:solidFill>
                <a:latin typeface="Calibri"/>
                <a:ea typeface="Calibri"/>
                <a:cs typeface="Calibri"/>
                <a:sym typeface="Calibri"/>
              </a:rPr>
              <a:t>Google             Twitter</a:t>
            </a:r>
            <a:endParaRPr sz="2800" b="0" i="0" u="none" strike="noStrike" cap="none">
              <a:solidFill>
                <a:schemeClr val="dk1"/>
              </a:solidFill>
              <a:latin typeface="Calibri"/>
              <a:ea typeface="Calibri"/>
              <a:cs typeface="Calibri"/>
              <a:sym typeface="Calibri"/>
            </a:endParaRPr>
          </a:p>
          <a:p>
            <a:pPr marL="0" marR="0" lvl="0" indent="0" algn="r" rtl="0">
              <a:lnSpc>
                <a:spcPct val="70000"/>
              </a:lnSpc>
              <a:spcBef>
                <a:spcPts val="1000"/>
              </a:spcBef>
              <a:spcAft>
                <a:spcPts val="0"/>
              </a:spcAft>
              <a:buClr>
                <a:schemeClr val="accent5"/>
              </a:buClr>
              <a:buSzPts val="3740"/>
              <a:buFont typeface="Arial"/>
              <a:buNone/>
            </a:pPr>
            <a:endParaRPr sz="3740" b="0" i="1" u="none" strike="noStrike" cap="none">
              <a:solidFill>
                <a:schemeClr val="dk1"/>
              </a:solidFill>
              <a:latin typeface="Calibri"/>
              <a:ea typeface="Calibri"/>
              <a:cs typeface="Calibri"/>
              <a:sym typeface="Calibri"/>
            </a:endParaRPr>
          </a:p>
        </p:txBody>
      </p:sp>
      <p:sp>
        <p:nvSpPr>
          <p:cNvPr id="127" name="Google Shape;127;p18"/>
          <p:cNvSpPr/>
          <p:nvPr/>
        </p:nvSpPr>
        <p:spPr>
          <a:xfrm>
            <a:off x="838201" y="1957388"/>
            <a:ext cx="3357880" cy="83099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800"/>
              <a:buFont typeface="Arial"/>
              <a:buNone/>
            </a:pPr>
            <a:r>
              <a:rPr lang="en-US" sz="4800" b="1" i="0" u="none" strike="noStrike" cap="none">
                <a:solidFill>
                  <a:schemeClr val="accent5"/>
                </a:solidFill>
                <a:latin typeface="Calibri"/>
                <a:ea typeface="Calibri"/>
                <a:cs typeface="Calibri"/>
                <a:sym typeface="Calibri"/>
              </a:rPr>
              <a:t>Instagram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800"/>
              <a:buFont typeface="Arial"/>
              <a:buNone/>
            </a:pPr>
            <a:endParaRPr sz="4800" b="1" i="0" u="none" strike="noStrike" cap="none">
              <a:solidFill>
                <a:schemeClr val="accent5"/>
              </a:solidFill>
              <a:latin typeface="Calibri"/>
              <a:ea typeface="Calibri"/>
              <a:cs typeface="Calibri"/>
              <a:sym typeface="Calibri"/>
            </a:endParaRPr>
          </a:p>
        </p:txBody>
      </p:sp>
      <p:sp>
        <p:nvSpPr>
          <p:cNvPr id="128" name="Google Shape;128;p18"/>
          <p:cNvSpPr/>
          <p:nvPr/>
        </p:nvSpPr>
        <p:spPr>
          <a:xfrm>
            <a:off x="6339840" y="2346960"/>
            <a:ext cx="4815840" cy="70788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1" i="0" u="none" strike="noStrike" cap="none">
                <a:solidFill>
                  <a:schemeClr val="accent5"/>
                </a:solidFill>
                <a:latin typeface="Calibri"/>
                <a:ea typeface="Calibri"/>
                <a:cs typeface="Calibri"/>
                <a:sym typeface="Calibri"/>
              </a:rPr>
              <a:t>Face</a:t>
            </a:r>
            <a:r>
              <a:rPr lang="en-US" sz="4000" b="1" i="1" u="none" strike="noStrike" cap="none">
                <a:solidFill>
                  <a:schemeClr val="accent5"/>
                </a:solidFill>
                <a:latin typeface="Calibri"/>
                <a:ea typeface="Calibri"/>
                <a:cs typeface="Calibri"/>
                <a:sym typeface="Calibri"/>
              </a:rPr>
              <a:t>b</a:t>
            </a:r>
            <a:r>
              <a:rPr lang="en-US" sz="4000" b="1" i="0" u="none" strike="noStrike" cap="none">
                <a:solidFill>
                  <a:schemeClr val="accent5"/>
                </a:solidFill>
                <a:latin typeface="Calibri"/>
                <a:ea typeface="Calibri"/>
                <a:cs typeface="Calibri"/>
                <a:sym typeface="Calibri"/>
              </a:rPr>
              <a:t>ook</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0"/>
              <a:buFont typeface="Arial"/>
              <a:buNone/>
            </a:pPr>
            <a:endParaRPr sz="4000" b="1" i="0" u="none" strike="noStrike" cap="none">
              <a:solidFill>
                <a:schemeClr val="accent5"/>
              </a:solidFill>
              <a:latin typeface="Calibri"/>
              <a:ea typeface="Calibri"/>
              <a:cs typeface="Calibri"/>
              <a:sym typeface="Calibri"/>
            </a:endParaRPr>
          </a:p>
        </p:txBody>
      </p:sp>
      <p:sp>
        <p:nvSpPr>
          <p:cNvPr id="129" name="Google Shape;129;p18"/>
          <p:cNvSpPr/>
          <p:nvPr/>
        </p:nvSpPr>
        <p:spPr>
          <a:xfrm>
            <a:off x="6457375" y="2788375"/>
            <a:ext cx="50901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chemeClr val="accent5"/>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B3C6E7"/>
        </a:solidFill>
        <a:effectLst/>
      </p:bgPr>
    </p:bg>
    <p:spTree>
      <p:nvGrpSpPr>
        <p:cNvPr id="1" name="Shape 452"/>
        <p:cNvGrpSpPr/>
        <p:nvPr/>
      </p:nvGrpSpPr>
      <p:grpSpPr>
        <a:xfrm>
          <a:off x="0" y="0"/>
          <a:ext cx="0" cy="0"/>
          <a:chOff x="0" y="0"/>
          <a:chExt cx="0" cy="0"/>
        </a:xfrm>
      </p:grpSpPr>
      <p:sp>
        <p:nvSpPr>
          <p:cNvPr id="453" name="Google Shape;453;p45"/>
          <p:cNvSpPr txBox="1">
            <a:spLocks noGrp="1"/>
          </p:cNvSpPr>
          <p:nvPr>
            <p:ph type="subTitle" idx="1"/>
          </p:nvPr>
        </p:nvSpPr>
        <p:spPr>
          <a:xfrm>
            <a:off x="1524000" y="367749"/>
            <a:ext cx="9144000" cy="632998"/>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1"/>
              </a:buClr>
              <a:buSzPts val="4000"/>
              <a:buFont typeface="Arial"/>
              <a:buNone/>
            </a:pPr>
            <a:r>
              <a:rPr lang="en-US" sz="4000" b="0" i="0" u="none" strike="noStrike" cap="none">
                <a:solidFill>
                  <a:schemeClr val="accent1"/>
                </a:solidFill>
                <a:latin typeface="Calibri"/>
                <a:ea typeface="Calibri"/>
                <a:cs typeface="Calibri"/>
                <a:sym typeface="Calibri"/>
              </a:rPr>
              <a:t>Rubric for 9 Empathy Habits for Gifted</a:t>
            </a:r>
            <a:endParaRPr sz="2400" b="0" i="0" u="none" strike="noStrike" cap="none">
              <a:solidFill>
                <a:schemeClr val="dk1"/>
              </a:solidFill>
              <a:latin typeface="Calibri"/>
              <a:ea typeface="Calibri"/>
              <a:cs typeface="Calibri"/>
              <a:sym typeface="Calibri"/>
            </a:endParaRPr>
          </a:p>
        </p:txBody>
      </p:sp>
      <p:grpSp>
        <p:nvGrpSpPr>
          <p:cNvPr id="454" name="Google Shape;454;p45"/>
          <p:cNvGrpSpPr/>
          <p:nvPr/>
        </p:nvGrpSpPr>
        <p:grpSpPr>
          <a:xfrm>
            <a:off x="2032000" y="1000746"/>
            <a:ext cx="8128000" cy="5489504"/>
            <a:chOff x="0" y="0"/>
            <a:chExt cx="8128000" cy="5489504"/>
          </a:xfrm>
        </p:grpSpPr>
        <p:sp>
          <p:nvSpPr>
            <p:cNvPr id="455" name="Google Shape;455;p45"/>
            <p:cNvSpPr/>
            <p:nvPr/>
          </p:nvSpPr>
          <p:spPr>
            <a:xfrm>
              <a:off x="0" y="0"/>
              <a:ext cx="8128000" cy="2470277"/>
            </a:xfrm>
            <a:prstGeom prst="roundRect">
              <a:avLst>
                <a:gd name="adj" fmla="val 10000"/>
              </a:avLst>
            </a:prstGeom>
            <a:solidFill>
              <a:schemeClr val="lt1">
                <a:alpha val="88235"/>
              </a:schemeClr>
            </a:solidFill>
            <a:ln w="12700" cap="flat" cmpd="sng">
              <a:solidFill>
                <a:schemeClr val="dk2">
                  <a:alpha val="88235"/>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6" name="Google Shape;456;p45"/>
            <p:cNvSpPr/>
            <p:nvPr/>
          </p:nvSpPr>
          <p:spPr>
            <a:xfrm>
              <a:off x="277536" y="540369"/>
              <a:ext cx="778767" cy="1389539"/>
            </a:xfrm>
            <a:prstGeom prst="roundRect">
              <a:avLst>
                <a:gd name="adj" fmla="val 10000"/>
              </a:avLst>
            </a:prstGeom>
            <a:blipFill rotWithShape="1">
              <a:blip r:embed="rId3">
                <a:alphaModFix/>
              </a:blip>
              <a:stretch>
                <a:fillRect l="-37984" r="-37982"/>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7" name="Google Shape;457;p45"/>
            <p:cNvSpPr/>
            <p:nvPr/>
          </p:nvSpPr>
          <p:spPr>
            <a:xfrm rot="10800000">
              <a:off x="313430"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8" name="Google Shape;458;p45"/>
            <p:cNvSpPr/>
            <p:nvPr/>
          </p:nvSpPr>
          <p:spPr>
            <a:xfrm>
              <a:off x="1153845" y="610095"/>
              <a:ext cx="778767" cy="1389539"/>
            </a:xfrm>
            <a:prstGeom prst="roundRect">
              <a:avLst>
                <a:gd name="adj" fmla="val 10000"/>
              </a:avLst>
            </a:prstGeom>
            <a:blipFill rotWithShape="1">
              <a:blip r:embed="rId4">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9" name="Google Shape;459;p45"/>
            <p:cNvSpPr/>
            <p:nvPr/>
          </p:nvSpPr>
          <p:spPr>
            <a:xfrm rot="10800000">
              <a:off x="1104681"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0" name="Google Shape;460;p45"/>
            <p:cNvSpPr txBox="1"/>
            <p:nvPr/>
          </p:nvSpPr>
          <p:spPr>
            <a:xfrm>
              <a:off x="1128631"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Identity</a:t>
              </a:r>
              <a:endParaRPr sz="1400" b="0" i="0" u="none" strike="noStrike" cap="none">
                <a:solidFill>
                  <a:srgbClr val="000000"/>
                </a:solidFill>
                <a:latin typeface="Arial"/>
                <a:ea typeface="Arial"/>
                <a:cs typeface="Arial"/>
                <a:sym typeface="Arial"/>
              </a:endParaRPr>
            </a:p>
          </p:txBody>
        </p:sp>
        <p:sp>
          <p:nvSpPr>
            <p:cNvPr id="461" name="Google Shape;461;p45"/>
            <p:cNvSpPr/>
            <p:nvPr/>
          </p:nvSpPr>
          <p:spPr>
            <a:xfrm>
              <a:off x="1989603" y="632509"/>
              <a:ext cx="778767" cy="1389539"/>
            </a:xfrm>
            <a:prstGeom prst="roundRect">
              <a:avLst>
                <a:gd name="adj" fmla="val 10000"/>
              </a:avLst>
            </a:prstGeom>
            <a:blipFill rotWithShape="1">
              <a:blip r:embed="rId5">
                <a:alphaModFix/>
              </a:blip>
              <a:stretch>
                <a:fillRect l="-37984" r="-37982"/>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2" name="Google Shape;462;p45"/>
            <p:cNvSpPr/>
            <p:nvPr/>
          </p:nvSpPr>
          <p:spPr>
            <a:xfrm rot="10800000">
              <a:off x="1991145" y="2440477"/>
              <a:ext cx="778767" cy="2965002"/>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3" name="Google Shape;463;p45"/>
            <p:cNvSpPr txBox="1"/>
            <p:nvPr/>
          </p:nvSpPr>
          <p:spPr>
            <a:xfrm>
              <a:off x="2015095" y="2440477"/>
              <a:ext cx="730867" cy="2941052"/>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Perspectives</a:t>
              </a:r>
              <a:endParaRPr sz="1400" b="0" i="0" u="none" strike="noStrike" cap="none">
                <a:solidFill>
                  <a:srgbClr val="000000"/>
                </a:solidFill>
                <a:latin typeface="Arial"/>
                <a:ea typeface="Arial"/>
                <a:cs typeface="Arial"/>
                <a:sym typeface="Arial"/>
              </a:endParaRPr>
            </a:p>
          </p:txBody>
        </p:sp>
        <p:sp>
          <p:nvSpPr>
            <p:cNvPr id="464" name="Google Shape;464;p45"/>
            <p:cNvSpPr/>
            <p:nvPr/>
          </p:nvSpPr>
          <p:spPr>
            <a:xfrm>
              <a:off x="2817971" y="570259"/>
              <a:ext cx="778767" cy="1389539"/>
            </a:xfrm>
            <a:prstGeom prst="roundRect">
              <a:avLst>
                <a:gd name="adj" fmla="val 10000"/>
              </a:avLst>
            </a:prstGeom>
            <a:blipFill rotWithShape="1">
              <a:blip r:embed="rId6">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5" name="Google Shape;465;p45"/>
            <p:cNvSpPr/>
            <p:nvPr/>
          </p:nvSpPr>
          <p:spPr>
            <a:xfrm rot="10800000">
              <a:off x="2817971"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6" name="Google Shape;466;p45"/>
            <p:cNvSpPr txBox="1"/>
            <p:nvPr/>
          </p:nvSpPr>
          <p:spPr>
            <a:xfrm>
              <a:off x="2841921"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1" i="0" u="none" strike="noStrike" cap="none">
                  <a:solidFill>
                    <a:schemeClr val="lt1"/>
                  </a:solidFill>
                  <a:latin typeface="Calibri"/>
                  <a:ea typeface="Calibri"/>
                  <a:cs typeface="Calibri"/>
                  <a:sym typeface="Calibri"/>
                </a:rPr>
                <a:t>Imagination</a:t>
              </a:r>
              <a:endParaRPr sz="1400" b="0" i="0" u="none" strike="noStrike" cap="none">
                <a:solidFill>
                  <a:srgbClr val="000000"/>
                </a:solidFill>
                <a:latin typeface="Arial"/>
                <a:ea typeface="Arial"/>
                <a:cs typeface="Arial"/>
                <a:sym typeface="Arial"/>
              </a:endParaRPr>
            </a:p>
          </p:txBody>
        </p:sp>
        <p:sp>
          <p:nvSpPr>
            <p:cNvPr id="467" name="Google Shape;467;p45"/>
            <p:cNvSpPr/>
            <p:nvPr/>
          </p:nvSpPr>
          <p:spPr>
            <a:xfrm>
              <a:off x="3674616" y="531474"/>
              <a:ext cx="778767" cy="1389539"/>
            </a:xfrm>
            <a:prstGeom prst="roundRect">
              <a:avLst>
                <a:gd name="adj" fmla="val 10000"/>
              </a:avLst>
            </a:prstGeom>
            <a:blipFill rotWithShape="1">
              <a:blip r:embed="rId7">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8" name="Google Shape;468;p45"/>
            <p:cNvSpPr/>
            <p:nvPr/>
          </p:nvSpPr>
          <p:spPr>
            <a:xfrm rot="10800000">
              <a:off x="3674616"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9" name="Google Shape;469;p45"/>
            <p:cNvSpPr txBox="1"/>
            <p:nvPr/>
          </p:nvSpPr>
          <p:spPr>
            <a:xfrm>
              <a:off x="3698566"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Self Regulation</a:t>
              </a:r>
              <a:endParaRPr sz="1400" b="0" i="0" u="none" strike="noStrike" cap="none">
                <a:solidFill>
                  <a:srgbClr val="000000"/>
                </a:solidFill>
                <a:latin typeface="Arial"/>
                <a:ea typeface="Arial"/>
                <a:cs typeface="Arial"/>
                <a:sym typeface="Arial"/>
              </a:endParaRPr>
            </a:p>
          </p:txBody>
        </p:sp>
        <p:sp>
          <p:nvSpPr>
            <p:cNvPr id="470" name="Google Shape;470;p45"/>
            <p:cNvSpPr/>
            <p:nvPr/>
          </p:nvSpPr>
          <p:spPr>
            <a:xfrm>
              <a:off x="4531260" y="540369"/>
              <a:ext cx="778767" cy="1389539"/>
            </a:xfrm>
            <a:prstGeom prst="roundRect">
              <a:avLst>
                <a:gd name="adj" fmla="val 10000"/>
              </a:avLst>
            </a:prstGeom>
            <a:blipFill rotWithShape="1">
              <a:blip r:embed="rId8">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1" name="Google Shape;471;p45"/>
            <p:cNvSpPr/>
            <p:nvPr/>
          </p:nvSpPr>
          <p:spPr>
            <a:xfrm rot="10800000">
              <a:off x="4531260"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2" name="Google Shape;472;p45"/>
            <p:cNvSpPr txBox="1"/>
            <p:nvPr/>
          </p:nvSpPr>
          <p:spPr>
            <a:xfrm>
              <a:off x="4555210"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Kindness</a:t>
              </a:r>
              <a:endParaRPr sz="1400" b="0" i="0" u="none" strike="noStrike" cap="none">
                <a:solidFill>
                  <a:srgbClr val="000000"/>
                </a:solidFill>
                <a:latin typeface="Arial"/>
                <a:ea typeface="Arial"/>
                <a:cs typeface="Arial"/>
                <a:sym typeface="Arial"/>
              </a:endParaRPr>
            </a:p>
          </p:txBody>
        </p:sp>
        <p:sp>
          <p:nvSpPr>
            <p:cNvPr id="473" name="Google Shape;473;p45"/>
            <p:cNvSpPr/>
            <p:nvPr/>
          </p:nvSpPr>
          <p:spPr>
            <a:xfrm>
              <a:off x="5435597" y="665908"/>
              <a:ext cx="778767" cy="1389539"/>
            </a:xfrm>
            <a:prstGeom prst="roundRect">
              <a:avLst>
                <a:gd name="adj" fmla="val 10000"/>
              </a:avLst>
            </a:prstGeom>
            <a:blipFill rotWithShape="1">
              <a:blip r:embed="rId9">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4" name="Google Shape;474;p45"/>
            <p:cNvSpPr/>
            <p:nvPr/>
          </p:nvSpPr>
          <p:spPr>
            <a:xfrm rot="10800000">
              <a:off x="5387905"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5" name="Google Shape;475;p45"/>
            <p:cNvSpPr/>
            <p:nvPr/>
          </p:nvSpPr>
          <p:spPr>
            <a:xfrm>
              <a:off x="6244550" y="540369"/>
              <a:ext cx="778767" cy="1389539"/>
            </a:xfrm>
            <a:prstGeom prst="roundRect">
              <a:avLst>
                <a:gd name="adj" fmla="val 10000"/>
              </a:avLst>
            </a:prstGeom>
            <a:blipFill rotWithShape="1">
              <a:blip r:embed="rId10">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6" name="Google Shape;476;p45"/>
            <p:cNvSpPr/>
            <p:nvPr/>
          </p:nvSpPr>
          <p:spPr>
            <a:xfrm rot="10800000">
              <a:off x="6244550"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7" name="Google Shape;477;p45"/>
            <p:cNvSpPr txBox="1"/>
            <p:nvPr/>
          </p:nvSpPr>
          <p:spPr>
            <a:xfrm>
              <a:off x="6268500"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Risk Taking</a:t>
              </a:r>
              <a:endParaRPr sz="1400" b="0" i="0" u="none" strike="noStrike" cap="none">
                <a:solidFill>
                  <a:srgbClr val="000000"/>
                </a:solidFill>
                <a:latin typeface="Arial"/>
                <a:ea typeface="Arial"/>
                <a:cs typeface="Arial"/>
                <a:sym typeface="Arial"/>
              </a:endParaRPr>
            </a:p>
          </p:txBody>
        </p:sp>
        <p:sp>
          <p:nvSpPr>
            <p:cNvPr id="478" name="Google Shape;478;p45"/>
            <p:cNvSpPr/>
            <p:nvPr/>
          </p:nvSpPr>
          <p:spPr>
            <a:xfrm>
              <a:off x="7101195" y="540369"/>
              <a:ext cx="778767" cy="1389539"/>
            </a:xfrm>
            <a:prstGeom prst="roundRect">
              <a:avLst>
                <a:gd name="adj" fmla="val 10000"/>
              </a:avLst>
            </a:prstGeom>
            <a:blipFill rotWithShape="1">
              <a:blip r:embed="rId11">
                <a:alphaModFix/>
              </a:blip>
              <a:stretch>
                <a:fillRect l="-64966" r="-64971"/>
              </a:stretch>
            </a:blip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9" name="Google Shape;479;p45"/>
            <p:cNvSpPr/>
            <p:nvPr/>
          </p:nvSpPr>
          <p:spPr>
            <a:xfrm rot="10800000">
              <a:off x="7101195" y="2470277"/>
              <a:ext cx="778767" cy="3019227"/>
            </a:xfrm>
            <a:prstGeom prst="round2SameRect">
              <a:avLst>
                <a:gd name="adj1" fmla="val 10500"/>
                <a:gd name="adj2" fmla="val 0"/>
              </a:avLst>
            </a:prstGeom>
            <a:solidFill>
              <a:schemeClr val="lt1"/>
            </a:solidFill>
            <a:ln w="12700" cap="flat" cmpd="sng">
              <a:solidFill>
                <a:srgbClr val="3D4B5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0" name="Google Shape;480;p45"/>
            <p:cNvSpPr txBox="1"/>
            <p:nvPr/>
          </p:nvSpPr>
          <p:spPr>
            <a:xfrm>
              <a:off x="7125145" y="2470277"/>
              <a:ext cx="730867" cy="2995277"/>
            </a:xfrm>
            <a:prstGeom prst="rect">
              <a:avLst/>
            </a:prstGeom>
            <a:noFill/>
            <a:ln>
              <a:noFill/>
            </a:ln>
          </p:spPr>
          <p:txBody>
            <a:bodyPr spcFirstLastPara="1" wrap="square" lIns="56875" tIns="56875" rIns="56875" bIns="56875" anchor="t" anchorCtr="0">
              <a:noAutofit/>
            </a:bodyPr>
            <a:lstStyle/>
            <a:p>
              <a:pPr marL="0" marR="0" lvl="0" indent="0" algn="ctr" rtl="0">
                <a:lnSpc>
                  <a:spcPct val="90000"/>
                </a:lnSpc>
                <a:spcBef>
                  <a:spcPts val="0"/>
                </a:spcBef>
                <a:spcAft>
                  <a:spcPts val="0"/>
                </a:spcAft>
                <a:buClr>
                  <a:schemeClr val="lt1"/>
                </a:buClr>
                <a:buSzPts val="800"/>
                <a:buFont typeface="Calibri"/>
                <a:buNone/>
              </a:pPr>
              <a:r>
                <a:rPr lang="en-US" sz="800" b="0" i="0" u="none" strike="noStrike" cap="none">
                  <a:solidFill>
                    <a:schemeClr val="lt1"/>
                  </a:solidFill>
                  <a:latin typeface="Calibri"/>
                  <a:ea typeface="Calibri"/>
                  <a:cs typeface="Calibri"/>
                  <a:sym typeface="Calibri"/>
                </a:rPr>
                <a:t>Make a Difference</a:t>
              </a:r>
              <a:endParaRPr sz="1400" b="0" i="0" u="none" strike="noStrike" cap="none">
                <a:solidFill>
                  <a:srgbClr val="000000"/>
                </a:solidFill>
                <a:latin typeface="Arial"/>
                <a:ea typeface="Arial"/>
                <a:cs typeface="Arial"/>
                <a:sym typeface="Arial"/>
              </a:endParaRPr>
            </a:p>
          </p:txBody>
        </p:sp>
      </p:grpSp>
      <p:sp>
        <p:nvSpPr>
          <p:cNvPr id="481" name="Google Shape;481;p45"/>
          <p:cNvSpPr txBox="1"/>
          <p:nvPr/>
        </p:nvSpPr>
        <p:spPr>
          <a:xfrm>
            <a:off x="10444480" y="5191760"/>
            <a:ext cx="1442720"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Calibri"/>
                <a:ea typeface="Calibri"/>
                <a:cs typeface="Calibri"/>
                <a:sym typeface="Calibri"/>
              </a:rPr>
              <a:t> Name:</a:t>
            </a:r>
            <a:endParaRPr sz="1400" b="0" i="0" u="none" strike="noStrike" cap="none">
              <a:solidFill>
                <a:srgbClr val="000000"/>
              </a:solidFill>
              <a:latin typeface="Arial"/>
              <a:ea typeface="Arial"/>
              <a:cs typeface="Arial"/>
              <a:sym typeface="Arial"/>
            </a:endParaRPr>
          </a:p>
        </p:txBody>
      </p:sp>
      <p:sp>
        <p:nvSpPr>
          <p:cNvPr id="482" name="Google Shape;482;p45"/>
          <p:cNvSpPr txBox="1"/>
          <p:nvPr/>
        </p:nvSpPr>
        <p:spPr>
          <a:xfrm>
            <a:off x="628650" y="6600825"/>
            <a:ext cx="715260" cy="3077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©2018</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46"/>
          <p:cNvSpPr txBox="1">
            <a:spLocks noGrp="1"/>
          </p:cNvSpPr>
          <p:nvPr>
            <p:ph type="ctrTitle"/>
          </p:nvPr>
        </p:nvSpPr>
        <p:spPr>
          <a:xfrm>
            <a:off x="1080600" y="1284938"/>
            <a:ext cx="9144000" cy="23877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endParaRPr sz="6000" b="0" i="0" u="none" strike="noStrike" cap="none">
              <a:solidFill>
                <a:schemeClr val="dk1"/>
              </a:solidFill>
              <a:latin typeface="Calibri"/>
              <a:ea typeface="Calibri"/>
              <a:cs typeface="Calibri"/>
              <a:sym typeface="Calibri"/>
            </a:endParaRPr>
          </a:p>
        </p:txBody>
      </p:sp>
      <p:sp>
        <p:nvSpPr>
          <p:cNvPr id="489" name="Google Shape;489;p46"/>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10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p:txBody>
      </p:sp>
      <p:pic>
        <p:nvPicPr>
          <p:cNvPr id="490" name="Google Shape;490;p46"/>
          <p:cNvPicPr preferRelativeResize="0"/>
          <p:nvPr/>
        </p:nvPicPr>
        <p:blipFill rotWithShape="1">
          <a:blip r:embed="rId3">
            <a:alphaModFix/>
          </a:blip>
          <a:srcRect/>
          <a:stretch/>
        </p:blipFill>
        <p:spPr>
          <a:xfrm>
            <a:off x="36949" y="55425"/>
            <a:ext cx="12118101" cy="674715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47"/>
          <p:cNvSpPr txBox="1">
            <a:spLocks noGrp="1"/>
          </p:cNvSpPr>
          <p:nvPr>
            <p:ph type="ctrTitle"/>
          </p:nvPr>
        </p:nvSpPr>
        <p:spPr>
          <a:xfrm>
            <a:off x="1524000" y="450852"/>
            <a:ext cx="9144000" cy="1257300"/>
          </a:xfrm>
          <a:prstGeom prst="rect">
            <a:avLst/>
          </a:prstGeom>
        </p:spPr>
        <p:txBody>
          <a:bodyPr spcFirstLastPara="1" wrap="square" lIns="91425" tIns="45700" rIns="91425" bIns="45700" anchor="b" anchorCtr="0">
            <a:noAutofit/>
          </a:bodyPr>
          <a:lstStyle/>
          <a:p>
            <a:pPr marL="0" lvl="0" indent="0" algn="l">
              <a:spcBef>
                <a:spcPts val="0"/>
              </a:spcBef>
              <a:spcAft>
                <a:spcPts val="0"/>
              </a:spcAft>
              <a:buNone/>
            </a:pPr>
            <a:r>
              <a:rPr lang="en-US"/>
              <a:t>For more information:</a:t>
            </a:r>
            <a:endParaRPr/>
          </a:p>
        </p:txBody>
      </p:sp>
      <p:sp>
        <p:nvSpPr>
          <p:cNvPr id="497" name="Google Shape;497;p47"/>
          <p:cNvSpPr txBox="1">
            <a:spLocks noGrp="1"/>
          </p:cNvSpPr>
          <p:nvPr>
            <p:ph type="subTitle" idx="1"/>
          </p:nvPr>
        </p:nvSpPr>
        <p:spPr>
          <a:xfrm>
            <a:off x="1524000" y="1860550"/>
            <a:ext cx="9144000" cy="4038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3600" u="sng" dirty="0">
                <a:solidFill>
                  <a:schemeClr val="hlink"/>
                </a:solidFill>
                <a:hlinkClick r:id="rId3"/>
              </a:rPr>
              <a:t>ebhahn18@gmail.com</a:t>
            </a:r>
            <a:endParaRPr sz="3600" dirty="0"/>
          </a:p>
          <a:p>
            <a:pPr marL="0" lvl="0" indent="0" algn="l" rtl="0">
              <a:spcBef>
                <a:spcPts val="1000"/>
              </a:spcBef>
              <a:spcAft>
                <a:spcPts val="0"/>
              </a:spcAft>
              <a:buNone/>
            </a:pPr>
            <a:r>
              <a:rPr lang="en-US" sz="3600" u="sng" dirty="0">
                <a:solidFill>
                  <a:schemeClr val="hlink"/>
                </a:solidFill>
                <a:hlinkClick r:id="rId4"/>
              </a:rPr>
              <a:t>deewitt@aol.com</a:t>
            </a:r>
            <a:endParaRPr lang="en-US" sz="3600" u="sng" dirty="0">
              <a:solidFill>
                <a:schemeClr val="hlink"/>
              </a:solidFill>
            </a:endParaRPr>
          </a:p>
          <a:p>
            <a:pPr marL="0" lvl="0" indent="0" algn="l" rtl="0">
              <a:spcBef>
                <a:spcPts val="1000"/>
              </a:spcBef>
              <a:spcAft>
                <a:spcPts val="0"/>
              </a:spcAft>
              <a:buNone/>
            </a:pPr>
            <a:r>
              <a:rPr lang="en-US" sz="3600" u="sng" dirty="0">
                <a:solidFill>
                  <a:schemeClr val="hlink"/>
                </a:solidFill>
              </a:rPr>
              <a:t>quallsk@ucmail.uc.edu</a:t>
            </a:r>
            <a:endParaRPr sz="3600" dirty="0"/>
          </a:p>
          <a:p>
            <a:pPr marL="0" lvl="0" indent="0" algn="l" rtl="0">
              <a:spcBef>
                <a:spcPts val="1000"/>
              </a:spcBef>
              <a:spcAft>
                <a:spcPts val="0"/>
              </a:spcAft>
              <a:buNone/>
            </a:pPr>
            <a:endParaRPr sz="3600" dirty="0"/>
          </a:p>
          <a:p>
            <a:pPr marL="0" lvl="0" indent="0" algn="l" rtl="0">
              <a:spcBef>
                <a:spcPts val="1000"/>
              </a:spcBef>
              <a:spcAft>
                <a:spcPts val="0"/>
              </a:spcAft>
              <a:buNone/>
            </a:pPr>
            <a:r>
              <a:rPr lang="en-US" sz="3600" dirty="0"/>
              <a:t>Or see us on Facebook:</a:t>
            </a:r>
            <a:endParaRPr sz="3600" dirty="0"/>
          </a:p>
          <a:p>
            <a:pPr marL="0" lvl="0" indent="0" algn="l" rtl="0">
              <a:spcBef>
                <a:spcPts val="1000"/>
              </a:spcBef>
              <a:spcAft>
                <a:spcPts val="0"/>
              </a:spcAft>
              <a:buNone/>
            </a:pPr>
            <a:r>
              <a:rPr lang="en-US" sz="3600" u="sng" dirty="0">
                <a:solidFill>
                  <a:schemeClr val="hlink"/>
                </a:solidFill>
                <a:hlinkClick r:id="rId5"/>
              </a:rPr>
              <a:t>https://www.facebook.com/ebhahn18/</a:t>
            </a:r>
            <a:endParaRPr sz="3600" dirty="0"/>
          </a:p>
          <a:p>
            <a:pPr marL="0" lvl="0" indent="0" algn="l" rtl="0">
              <a:spcBef>
                <a:spcPts val="1000"/>
              </a:spcBef>
              <a:spcAft>
                <a:spcPts val="0"/>
              </a:spcAft>
              <a:buNone/>
            </a:pPr>
            <a:endParaRPr sz="3600" dirty="0"/>
          </a:p>
          <a:p>
            <a:pPr marL="0" lvl="0" indent="0" algn="l" rtl="0">
              <a:spcBef>
                <a:spcPts val="1000"/>
              </a:spcBef>
              <a:spcAft>
                <a:spcPts val="0"/>
              </a:spcAft>
              <a:buNone/>
            </a:pPr>
            <a:endParaRPr sz="3600" dirty="0"/>
          </a:p>
          <a:p>
            <a:pPr marL="0" lvl="0" indent="0" algn="l">
              <a:spcBef>
                <a:spcPts val="1000"/>
              </a:spcBef>
              <a:spcAft>
                <a:spcPts val="0"/>
              </a:spcAft>
              <a:buNone/>
            </a:pPr>
            <a:endParaRPr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F5F7FC"/>
            </a:gs>
            <a:gs pos="74000">
              <a:srgbClr val="A9BEE4"/>
            </a:gs>
            <a:gs pos="83000">
              <a:srgbClr val="A9BEE4"/>
            </a:gs>
            <a:gs pos="100000">
              <a:srgbClr val="C5D3ED"/>
            </a:gs>
          </a:gsLst>
          <a:lin ang="5400000" scaled="0"/>
        </a:gradFill>
        <a:effectLst/>
      </p:bgPr>
    </p:bg>
    <p:spTree>
      <p:nvGrpSpPr>
        <p:cNvPr id="1" name="Shape 502"/>
        <p:cNvGrpSpPr/>
        <p:nvPr/>
      </p:nvGrpSpPr>
      <p:grpSpPr>
        <a:xfrm>
          <a:off x="0" y="0"/>
          <a:ext cx="0" cy="0"/>
          <a:chOff x="0" y="0"/>
          <a:chExt cx="0" cy="0"/>
        </a:xfrm>
      </p:grpSpPr>
      <p:sp>
        <p:nvSpPr>
          <p:cNvPr id="503" name="Google Shape;503;p48"/>
          <p:cNvSpPr txBox="1">
            <a:spLocks noGrp="1"/>
          </p:cNvSpPr>
          <p:nvPr>
            <p:ph type="title"/>
          </p:nvPr>
        </p:nvSpPr>
        <p:spPr>
          <a:xfrm>
            <a:off x="723900" y="422275"/>
            <a:ext cx="105156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000" b="1" i="0" u="none" strike="noStrike" cap="none">
                <a:solidFill>
                  <a:schemeClr val="dk1"/>
                </a:solidFill>
                <a:latin typeface="Arial"/>
                <a:ea typeface="Arial"/>
                <a:cs typeface="Arial"/>
                <a:sym typeface="Arial"/>
              </a:rPr>
              <a:t>Resources</a:t>
            </a:r>
            <a:endParaRPr sz="4000" b="0" i="0" u="none" strike="noStrike" cap="none">
              <a:solidFill>
                <a:schemeClr val="dk1"/>
              </a:solidFill>
              <a:latin typeface="Arial"/>
              <a:ea typeface="Arial"/>
              <a:cs typeface="Arial"/>
              <a:sym typeface="Arial"/>
            </a:endParaRPr>
          </a:p>
        </p:txBody>
      </p:sp>
      <p:sp>
        <p:nvSpPr>
          <p:cNvPr id="504" name="Google Shape;504;p48"/>
          <p:cNvSpPr txBox="1">
            <a:spLocks noGrp="1"/>
          </p:cNvSpPr>
          <p:nvPr>
            <p:ph type="body" idx="1"/>
          </p:nvPr>
        </p:nvSpPr>
        <p:spPr>
          <a:xfrm>
            <a:off x="838200" y="1612900"/>
            <a:ext cx="10515600" cy="5067300"/>
          </a:xfrm>
          <a:prstGeom prst="rect">
            <a:avLst/>
          </a:prstGeom>
          <a:noFill/>
          <a:ln>
            <a:noFill/>
          </a:ln>
        </p:spPr>
        <p:txBody>
          <a:bodyPr spcFirstLastPara="1" wrap="square" lIns="91425" tIns="45700" rIns="91425" bIns="45700" anchor="t" anchorCtr="0">
            <a:noAutofit/>
          </a:bodyPr>
          <a:lstStyle/>
          <a:p>
            <a:pPr marL="228600" marR="0" lvl="0" indent="-203200" algn="l" rtl="0">
              <a:lnSpc>
                <a:spcPct val="90000"/>
              </a:lnSpc>
              <a:spcBef>
                <a:spcPts val="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Borba, M.(2016). </a:t>
            </a:r>
            <a:r>
              <a:rPr lang="en-US" sz="2400" b="0" i="1" u="none" strike="noStrike" cap="none">
                <a:solidFill>
                  <a:schemeClr val="dk1"/>
                </a:solidFill>
                <a:latin typeface="Arial"/>
                <a:ea typeface="Arial"/>
                <a:cs typeface="Arial"/>
                <a:sym typeface="Arial"/>
              </a:rPr>
              <a:t>Unselfie: Why empathetic kids succeed in our all-about-me world. </a:t>
            </a:r>
            <a:r>
              <a:rPr lang="en-US" sz="2400" b="0" i="0" u="none" strike="noStrike" cap="none">
                <a:solidFill>
                  <a:schemeClr val="dk1"/>
                </a:solidFill>
                <a:latin typeface="Arial"/>
                <a:ea typeface="Arial"/>
                <a:cs typeface="Arial"/>
                <a:sym typeface="Arial"/>
              </a:rPr>
              <a:t>New York: Touchstone.</a:t>
            </a:r>
            <a:endParaRPr sz="2400" b="0" i="0" u="none" strike="noStrike" cap="none">
              <a:solidFill>
                <a:schemeClr val="dk1"/>
              </a:solidFill>
              <a:latin typeface="Arial"/>
              <a:ea typeface="Arial"/>
              <a:cs typeface="Arial"/>
              <a:sym typeface="Arial"/>
            </a:endParaRPr>
          </a:p>
          <a:p>
            <a:pPr marL="228600" marR="0" lvl="0" indent="-203200" algn="l" rtl="0">
              <a:lnSpc>
                <a:spcPct val="90000"/>
              </a:lnSpc>
              <a:spcBef>
                <a:spcPts val="100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Casper, K. (Jan 26, 2017) </a:t>
            </a:r>
            <a:r>
              <a:rPr lang="en-US" sz="2400" b="0" u="none" strike="noStrike" cap="none">
                <a:solidFill>
                  <a:schemeClr val="dk1"/>
                </a:solidFill>
                <a:latin typeface="Arial"/>
                <a:ea typeface="Arial"/>
                <a:cs typeface="Arial"/>
                <a:sym typeface="Arial"/>
              </a:rPr>
              <a:t>Danger in a Can: Why Canned Social-Emotional Skill Programs in Schools Can Harm Gifted Students More Than Help Them. </a:t>
            </a:r>
            <a:r>
              <a:rPr lang="en-US" sz="2400" b="0" i="1" u="none" strike="noStrike" cap="none">
                <a:solidFill>
                  <a:schemeClr val="dk1"/>
                </a:solidFill>
                <a:latin typeface="Arial"/>
                <a:ea typeface="Arial"/>
                <a:cs typeface="Arial"/>
                <a:sym typeface="Arial"/>
              </a:rPr>
              <a:t>S</a:t>
            </a:r>
            <a:r>
              <a:rPr lang="en-US" sz="2400" i="1">
                <a:latin typeface="Arial"/>
                <a:ea typeface="Arial"/>
                <a:cs typeface="Arial"/>
                <a:sym typeface="Arial"/>
              </a:rPr>
              <a:t>ENG Newsletter.</a:t>
            </a:r>
            <a:r>
              <a:rPr lang="en-US" sz="2400">
                <a:latin typeface="Arial"/>
                <a:ea typeface="Arial"/>
                <a:cs typeface="Arial"/>
                <a:sym typeface="Arial"/>
              </a:rPr>
              <a:t> Retrieved from </a:t>
            </a:r>
            <a:r>
              <a:rPr lang="en-US" sz="2400" u="sng">
                <a:solidFill>
                  <a:schemeClr val="hlink"/>
                </a:solidFill>
                <a:latin typeface="Arial"/>
                <a:ea typeface="Arial"/>
                <a:cs typeface="Arial"/>
                <a:sym typeface="Arial"/>
                <a:hlinkClick r:id="rId3"/>
              </a:rPr>
              <a:t>https://docs.google.com/document/d/1EHXq1KM71BT36V7nUH4QWjnepres82Xam_ZVqs234VY/edit</a:t>
            </a:r>
            <a:endParaRPr sz="2400">
              <a:latin typeface="Arial"/>
              <a:ea typeface="Arial"/>
              <a:cs typeface="Arial"/>
              <a:sym typeface="Arial"/>
            </a:endParaRPr>
          </a:p>
          <a:p>
            <a:pPr marL="228600" marR="0" lvl="0" indent="-228600" algn="l" rtl="0">
              <a:lnSpc>
                <a:spcPct val="90000"/>
              </a:lnSpc>
              <a:spcBef>
                <a:spcPts val="0"/>
              </a:spcBef>
              <a:spcAft>
                <a:spcPts val="0"/>
              </a:spcAft>
              <a:buClr>
                <a:schemeClr val="dk1"/>
              </a:buClr>
              <a:buSzPts val="2800"/>
              <a:buFont typeface="Arial"/>
              <a:buChar char="•"/>
            </a:pPr>
            <a:r>
              <a:rPr lang="en-US" sz="2400" b="0" i="0" u="none" strike="noStrike" cap="none">
                <a:solidFill>
                  <a:schemeClr val="dk1"/>
                </a:solidFill>
                <a:latin typeface="Arial"/>
                <a:ea typeface="Arial"/>
                <a:cs typeface="Arial"/>
                <a:sym typeface="Arial"/>
              </a:rPr>
              <a:t>Common Characteristics for Gifted Children. </a:t>
            </a:r>
            <a:r>
              <a:rPr lang="en-US" sz="2400" b="0" i="1" u="none" strike="noStrike" cap="none">
                <a:solidFill>
                  <a:schemeClr val="dk1"/>
                </a:solidFill>
                <a:latin typeface="Arial"/>
                <a:ea typeface="Arial"/>
                <a:cs typeface="Arial"/>
                <a:sym typeface="Arial"/>
              </a:rPr>
              <a:t>National Association for Gifted Children Website.</a:t>
            </a:r>
            <a:r>
              <a:rPr lang="en-US" sz="2400" b="0" i="0" u="none" strike="noStrike" cap="none">
                <a:solidFill>
                  <a:schemeClr val="dk1"/>
                </a:solidFill>
                <a:latin typeface="Arial"/>
                <a:ea typeface="Arial"/>
                <a:cs typeface="Arial"/>
                <a:sym typeface="Arial"/>
              </a:rPr>
              <a:t> </a:t>
            </a:r>
            <a:r>
              <a:rPr lang="en-US" sz="2400">
                <a:latin typeface="Arial"/>
                <a:ea typeface="Arial"/>
                <a:cs typeface="Arial"/>
                <a:sym typeface="Arial"/>
              </a:rPr>
              <a:t>Retrieved from </a:t>
            </a:r>
            <a:r>
              <a:rPr lang="en-US" sz="2400" b="0" i="0" u="sng" strike="noStrike" cap="none">
                <a:solidFill>
                  <a:schemeClr val="hlink"/>
                </a:solidFill>
                <a:latin typeface="Arial"/>
                <a:ea typeface="Arial"/>
                <a:cs typeface="Arial"/>
                <a:sym typeface="Arial"/>
                <a:hlinkClick r:id="rId4"/>
              </a:rPr>
              <a:t>https://www.nagc.org/resources-publications/resources/my-child-gifted/common-characteristics-gifted-individuals</a:t>
            </a:r>
            <a:r>
              <a:rPr lang="en-US" sz="2400" b="0" i="0" u="none" strike="noStrike" cap="none">
                <a:solidFill>
                  <a:schemeClr val="dk1"/>
                </a:solidFill>
                <a:latin typeface="Arial"/>
                <a:ea typeface="Arial"/>
                <a:cs typeface="Arial"/>
                <a:sym typeface="Arial"/>
              </a:rPr>
              <a:t>  </a:t>
            </a:r>
            <a:r>
              <a:rPr lang="en-US" sz="2800" b="0" i="0" u="none" strike="noStrike" cap="none">
                <a:solidFill>
                  <a:schemeClr val="dk1"/>
                </a:solidFill>
                <a:latin typeface="Arial"/>
                <a:ea typeface="Arial"/>
                <a:cs typeface="Arial"/>
                <a:sym typeface="Arial"/>
              </a:rPr>
              <a:t>   </a:t>
            </a:r>
            <a:endParaRPr sz="2800" b="0" i="0" u="none" strike="noStrike" cap="none">
              <a:solidFill>
                <a:schemeClr val="dk1"/>
              </a:solidFill>
              <a:latin typeface="Arial"/>
              <a:ea typeface="Arial"/>
              <a:cs typeface="Arial"/>
              <a:sym typeface="Arial"/>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6053668" y="803325"/>
            <a:ext cx="5314536"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ts val="4400"/>
              <a:buFont typeface="Calibri"/>
              <a:buNone/>
            </a:pPr>
            <a:r>
              <a:rPr lang="en-US" sz="4400" b="0" i="0" u="none" strike="noStrike" cap="none">
                <a:solidFill>
                  <a:schemeClr val="lt1"/>
                </a:solidFill>
                <a:latin typeface="Arial"/>
                <a:ea typeface="Arial"/>
                <a:cs typeface="Arial"/>
                <a:sym typeface="Arial"/>
              </a:rPr>
              <a:t>First, let’s look at a few cautions</a:t>
            </a:r>
            <a:r>
              <a:rPr lang="en-US" sz="3200" b="0" i="0" u="none" strike="noStrike" cap="none">
                <a:solidFill>
                  <a:schemeClr val="lt1"/>
                </a:solidFill>
                <a:latin typeface="Arial"/>
                <a:ea typeface="Arial"/>
                <a:cs typeface="Arial"/>
                <a:sym typeface="Arial"/>
              </a:rPr>
              <a:t>. . .</a:t>
            </a:r>
            <a:endParaRPr sz="3200" b="0" i="0" u="none" strike="noStrike" cap="none">
              <a:solidFill>
                <a:schemeClr val="lt1"/>
              </a:solidFill>
              <a:latin typeface="Arial"/>
              <a:ea typeface="Arial"/>
              <a:cs typeface="Arial"/>
              <a:sym typeface="Arial"/>
            </a:endParaRPr>
          </a:p>
        </p:txBody>
      </p:sp>
      <p:sp>
        <p:nvSpPr>
          <p:cNvPr id="135" name="Google Shape;135;p19"/>
          <p:cNvSpPr/>
          <p:nvPr/>
        </p:nvSpPr>
        <p:spPr>
          <a:xfrm>
            <a:off x="1" y="0"/>
            <a:ext cx="5438829" cy="5840278"/>
          </a:xfrm>
          <a:custGeom>
            <a:avLst/>
            <a:gdLst/>
            <a:ahLst/>
            <a:cxnLst/>
            <a:rect l="0" t="0" r="0" b="0"/>
            <a:pathLst>
              <a:path w="5438829" h="5840278" extrusionOk="0">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36" name="Google Shape;136;p19"/>
          <p:cNvSpPr/>
          <p:nvPr/>
        </p:nvSpPr>
        <p:spPr>
          <a:xfrm>
            <a:off x="0" y="0"/>
            <a:ext cx="5269134" cy="5654940"/>
          </a:xfrm>
          <a:custGeom>
            <a:avLst/>
            <a:gdLst/>
            <a:ahLst/>
            <a:cxnLst/>
            <a:rect l="0" t="0" r="0" b="0"/>
            <a:pathLst>
              <a:path w="5269134" h="5654940" extrusionOk="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37" name="Google Shape;137;p19" descr="Checkmark"/>
          <p:cNvPicPr preferRelativeResize="0"/>
          <p:nvPr/>
        </p:nvPicPr>
        <p:blipFill rotWithShape="1">
          <a:blip r:embed="rId3">
            <a:alphaModFix/>
          </a:blip>
          <a:srcRect/>
          <a:stretch/>
        </p:blipFill>
        <p:spPr>
          <a:xfrm>
            <a:off x="321733" y="543135"/>
            <a:ext cx="3835488" cy="3835488"/>
          </a:xfrm>
          <a:prstGeom prst="rect">
            <a:avLst/>
          </a:prstGeom>
          <a:noFill/>
          <a:ln>
            <a:noFill/>
          </a:ln>
        </p:spPr>
      </p:pic>
      <p:sp>
        <p:nvSpPr>
          <p:cNvPr id="138" name="Google Shape;138;p19"/>
          <p:cNvSpPr txBox="1">
            <a:spLocks noGrp="1"/>
          </p:cNvSpPr>
          <p:nvPr>
            <p:ph type="body" idx="1"/>
          </p:nvPr>
        </p:nvSpPr>
        <p:spPr>
          <a:xfrm>
            <a:off x="6053667" y="2279017"/>
            <a:ext cx="5314543" cy="3775657"/>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Our students need to learn social-emotional skills, and our teachers are so busy that programs that can be rolled out quickly and easily seem like a quick fix to the problem. However, in reviewing many of these programs (those referred to both as social-emotional skills programs or character building programs), it is apparent that these programs do not meet the needs of our gifted students for several reasons, and most could be downright dangerous for our most at-risk gifted children.</a:t>
            </a:r>
            <a:endParaRPr sz="2800" b="0" i="0" u="none" strike="noStrike" cap="none">
              <a:solidFill>
                <a:schemeClr val="lt1"/>
              </a:solidFill>
              <a:latin typeface="Arial"/>
              <a:ea typeface="Arial"/>
              <a:cs typeface="Arial"/>
              <a:sym typeface="Arial"/>
            </a:endParaRPr>
          </a:p>
          <a:p>
            <a:pPr marL="228600" marR="0" lvl="0" indent="0" algn="l" rtl="0">
              <a:lnSpc>
                <a:spcPct val="90000"/>
              </a:lnSpc>
              <a:spcBef>
                <a:spcPts val="1000"/>
              </a:spcBef>
              <a:spcAft>
                <a:spcPts val="0"/>
              </a:spcAft>
              <a:buClr>
                <a:schemeClr val="lt1"/>
              </a:buClr>
              <a:buSzPts val="2800"/>
              <a:buFont typeface="Arial"/>
              <a:buNone/>
            </a:pPr>
            <a:r>
              <a:rPr lang="en-US" sz="2000" b="0" i="0" u="none" strike="noStrike" cap="none">
                <a:solidFill>
                  <a:schemeClr val="lt1"/>
                </a:solidFill>
                <a:latin typeface="Arial"/>
                <a:ea typeface="Arial"/>
                <a:cs typeface="Arial"/>
                <a:sym typeface="Arial"/>
              </a:rPr>
              <a:t>                                        --Kathleen Casper</a:t>
            </a:r>
            <a:endParaRPr sz="2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3"/>
        <p:cNvGrpSpPr/>
        <p:nvPr/>
      </p:nvGrpSpPr>
      <p:grpSpPr>
        <a:xfrm>
          <a:off x="0" y="0"/>
          <a:ext cx="0" cy="0"/>
          <a:chOff x="0" y="0"/>
          <a:chExt cx="0" cy="0"/>
        </a:xfrm>
      </p:grpSpPr>
      <p:sp>
        <p:nvSpPr>
          <p:cNvPr id="144" name="Google Shape;144;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dk1"/>
              </a:buClr>
              <a:buSzPts val="6000"/>
              <a:buFont typeface="Calibri"/>
              <a:buNone/>
            </a:pPr>
            <a:r>
              <a:rPr lang="en-US" sz="6000" b="1" i="0" u="none" strike="noStrike" cap="none">
                <a:solidFill>
                  <a:schemeClr val="dk1"/>
                </a:solidFill>
                <a:latin typeface="Arial"/>
                <a:ea typeface="Arial"/>
                <a:cs typeface="Arial"/>
                <a:sym typeface="Arial"/>
              </a:rPr>
              <a:t>What is the connecting link?</a:t>
            </a:r>
            <a:endParaRPr sz="6000" b="0" i="0" u="none" strike="noStrike" cap="none">
              <a:solidFill>
                <a:schemeClr val="dk1"/>
              </a:solidFill>
              <a:latin typeface="Arial"/>
              <a:ea typeface="Arial"/>
              <a:cs typeface="Arial"/>
              <a:sym typeface="Arial"/>
            </a:endParaRPr>
          </a:p>
        </p:txBody>
      </p:sp>
      <p:sp>
        <p:nvSpPr>
          <p:cNvPr id="145" name="Google Shape;145;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888888"/>
              </a:buClr>
              <a:buSzPts val="2400"/>
              <a:buFont typeface="Arial"/>
              <a:buNone/>
            </a:pPr>
            <a:endParaRPr sz="2400" b="0" i="0" u="none" strike="noStrike" cap="none">
              <a:solidFill>
                <a:srgbClr val="888888"/>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5F7FC"/>
            </a:gs>
            <a:gs pos="74000">
              <a:srgbClr val="A9BEE4"/>
            </a:gs>
            <a:gs pos="83000">
              <a:srgbClr val="A9BEE4"/>
            </a:gs>
            <a:gs pos="100000">
              <a:srgbClr val="C5D3ED"/>
            </a:gs>
          </a:gsLst>
          <a:lin ang="5400000" scaled="0"/>
        </a:gradFill>
        <a:effectLst/>
      </p:bgPr>
    </p:bg>
    <p:spTree>
      <p:nvGrpSpPr>
        <p:cNvPr id="1" name="Shape 149"/>
        <p:cNvGrpSpPr/>
        <p:nvPr/>
      </p:nvGrpSpPr>
      <p:grpSpPr>
        <a:xfrm>
          <a:off x="0" y="0"/>
          <a:ext cx="0" cy="0"/>
          <a:chOff x="0" y="0"/>
          <a:chExt cx="0" cy="0"/>
        </a:xfrm>
      </p:grpSpPr>
      <p:pic>
        <p:nvPicPr>
          <p:cNvPr id="150" name="Google Shape;150;p21" descr="A picture containing grass, person, outdoor, man&#10;&#10;Description generated with very high confidence"/>
          <p:cNvPicPr preferRelativeResize="0">
            <a:picLocks noGrp="1"/>
          </p:cNvPicPr>
          <p:nvPr>
            <p:ph type="pic" idx="2"/>
          </p:nvPr>
        </p:nvPicPr>
        <p:blipFill rotWithShape="1">
          <a:blip r:embed="rId3">
            <a:alphaModFix/>
          </a:blip>
          <a:srcRect l="7954" r="7954"/>
          <a:stretch/>
        </p:blipFill>
        <p:spPr>
          <a:xfrm>
            <a:off x="5183188" y="987425"/>
            <a:ext cx="6172200" cy="4873625"/>
          </a:xfrm>
          <a:prstGeom prst="rect">
            <a:avLst/>
          </a:prstGeom>
          <a:noFill/>
          <a:ln>
            <a:noFill/>
          </a:ln>
        </p:spPr>
      </p:pic>
      <p:sp>
        <p:nvSpPr>
          <p:cNvPr id="151" name="Google Shape;151;p21"/>
          <p:cNvSpPr txBox="1">
            <a:spLocks noGrp="1"/>
          </p:cNvSpPr>
          <p:nvPr>
            <p:ph type="body" idx="1"/>
          </p:nvPr>
        </p:nvSpPr>
        <p:spPr>
          <a:xfrm>
            <a:off x="839788" y="1719470"/>
            <a:ext cx="3932237" cy="414951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200"/>
              <a:buFont typeface="Arial"/>
              <a:buNone/>
            </a:pPr>
            <a:r>
              <a:rPr lang="en-US" sz="3200" b="1" i="0" u="none" strike="noStrike" cap="none">
                <a:solidFill>
                  <a:schemeClr val="dk1"/>
                </a:solidFill>
                <a:latin typeface="Calibri"/>
                <a:ea typeface="Calibri"/>
                <a:cs typeface="Calibri"/>
                <a:sym typeface="Calibri"/>
              </a:rPr>
              <a:t>This presentation looks to foster those empathetic behaviors that bring out the best in our students, those who serve them, and the greater community.</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600"/>
              <a:buFont typeface="Arial"/>
              <a:buNone/>
            </a:pPr>
            <a:endParaRPr sz="1600" b="0" i="0" u="none" strike="noStrike" cap="none">
              <a:solidFill>
                <a:schemeClr val="dk1"/>
              </a:solidFill>
              <a:latin typeface="Calibri"/>
              <a:ea typeface="Calibri"/>
              <a:cs typeface="Calibri"/>
              <a:sym typeface="Calibri"/>
            </a:endParaRPr>
          </a:p>
        </p:txBody>
      </p:sp>
      <p:sp>
        <p:nvSpPr>
          <p:cNvPr id="152" name="Google Shape;152;p21"/>
          <p:cNvSpPr txBox="1"/>
          <p:nvPr/>
        </p:nvSpPr>
        <p:spPr>
          <a:xfrm>
            <a:off x="5183188" y="5861050"/>
            <a:ext cx="6172200"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r>
              <a:rPr lang="en-US" sz="900" b="0" i="0" u="sng" strike="noStrike" cap="none">
                <a:solidFill>
                  <a:schemeClr val="hlink"/>
                </a:solidFill>
                <a:latin typeface="Calibri"/>
                <a:ea typeface="Calibri"/>
                <a:cs typeface="Calibri"/>
                <a:sym typeface="Calibri"/>
                <a:hlinkClick r:id="rId4"/>
              </a:rPr>
              <a:t>This Photo</a:t>
            </a:r>
            <a:r>
              <a:rPr lang="en-US" sz="900" b="0" i="0" u="none" strike="noStrike" cap="none">
                <a:solidFill>
                  <a:schemeClr val="dk1"/>
                </a:solidFill>
                <a:latin typeface="Calibri"/>
                <a:ea typeface="Calibri"/>
                <a:cs typeface="Calibri"/>
                <a:sym typeface="Calibri"/>
              </a:rPr>
              <a:t> by Unknown Author is licensed under </a:t>
            </a:r>
            <a:r>
              <a:rPr lang="en-US" sz="900" b="0" i="0" u="sng" strike="noStrike" cap="none">
                <a:solidFill>
                  <a:schemeClr val="hlink"/>
                </a:solidFill>
                <a:latin typeface="Calibri"/>
                <a:ea typeface="Calibri"/>
                <a:cs typeface="Calibri"/>
                <a:sym typeface="Calibri"/>
                <a:hlinkClick r:id="rId5"/>
              </a:rPr>
              <a:t>CC BY-SA</a:t>
            </a:r>
            <a:endParaRPr sz="9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rgbClr val="FFF2CC"/>
        </a:solidFill>
        <a:effectLst/>
      </p:bgPr>
    </p:bg>
    <p:spTree>
      <p:nvGrpSpPr>
        <p:cNvPr id="1" name="Shape 157"/>
        <p:cNvGrpSpPr/>
        <p:nvPr/>
      </p:nvGrpSpPr>
      <p:grpSpPr>
        <a:xfrm>
          <a:off x="0" y="0"/>
          <a:ext cx="0" cy="0"/>
          <a:chOff x="0" y="0"/>
          <a:chExt cx="0" cy="0"/>
        </a:xfrm>
      </p:grpSpPr>
      <p:sp>
        <p:nvSpPr>
          <p:cNvPr id="158" name="Google Shape;158;p22"/>
          <p:cNvSpPr txBox="1">
            <a:spLocks noGrp="1"/>
          </p:cNvSpPr>
          <p:nvPr>
            <p:ph type="title"/>
          </p:nvPr>
        </p:nvSpPr>
        <p:spPr>
          <a:xfrm>
            <a:off x="839789" y="457200"/>
            <a:ext cx="3831602" cy="957263"/>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dk1"/>
              </a:buClr>
              <a:buSzPts val="2880"/>
              <a:buFont typeface="Calibri"/>
              <a:buNone/>
            </a:pPr>
            <a:r>
              <a:rPr lang="en-US" sz="2880" b="1" i="0" u="none" strike="noStrike" cap="none">
                <a:solidFill>
                  <a:schemeClr val="dk1"/>
                </a:solidFill>
                <a:latin typeface="Calibri"/>
                <a:ea typeface="Calibri"/>
                <a:cs typeface="Calibri"/>
                <a:sym typeface="Calibri"/>
              </a:rPr>
              <a:t/>
            </a:r>
            <a:br>
              <a:rPr lang="en-US" sz="288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9 </a:t>
            </a:r>
            <a:r>
              <a:rPr lang="en-US" sz="3600" b="1" i="0" u="none" strike="noStrike" cap="none">
                <a:solidFill>
                  <a:schemeClr val="dk1"/>
                </a:solidFill>
                <a:latin typeface="Arial"/>
                <a:ea typeface="Arial"/>
                <a:cs typeface="Arial"/>
                <a:sym typeface="Arial"/>
              </a:rPr>
              <a:t>Empathy</a:t>
            </a:r>
            <a:r>
              <a:rPr lang="en-US" sz="3600" b="1" i="0" u="none" strike="noStrike" cap="none">
                <a:solidFill>
                  <a:schemeClr val="dk1"/>
                </a:solidFill>
                <a:latin typeface="Calibri"/>
                <a:ea typeface="Calibri"/>
                <a:cs typeface="Calibri"/>
                <a:sym typeface="Calibri"/>
              </a:rPr>
              <a:t> Habits</a:t>
            </a:r>
            <a:endParaRPr sz="3200" b="0" i="0" u="none" strike="noStrike" cap="none">
              <a:solidFill>
                <a:schemeClr val="dk1"/>
              </a:solidFill>
              <a:latin typeface="Calibri"/>
              <a:ea typeface="Calibri"/>
              <a:cs typeface="Calibri"/>
              <a:sym typeface="Calibri"/>
            </a:endParaRPr>
          </a:p>
        </p:txBody>
      </p:sp>
      <p:grpSp>
        <p:nvGrpSpPr>
          <p:cNvPr id="159" name="Google Shape;159;p22"/>
          <p:cNvGrpSpPr/>
          <p:nvPr/>
        </p:nvGrpSpPr>
        <p:grpSpPr>
          <a:xfrm>
            <a:off x="5185360" y="586807"/>
            <a:ext cx="6167854" cy="5725024"/>
            <a:chOff x="2172" y="383607"/>
            <a:chExt cx="6167854" cy="5725024"/>
          </a:xfrm>
        </p:grpSpPr>
        <p:sp>
          <p:nvSpPr>
            <p:cNvPr id="160" name="Google Shape;160;p22"/>
            <p:cNvSpPr/>
            <p:nvPr/>
          </p:nvSpPr>
          <p:spPr>
            <a:xfrm>
              <a:off x="2564717" y="383607"/>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22"/>
            <p:cNvSpPr txBox="1"/>
            <p:nvPr/>
          </p:nvSpPr>
          <p:spPr>
            <a:xfrm>
              <a:off x="2597804" y="416694"/>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Literacy</a:t>
              </a:r>
              <a:endParaRPr sz="1400" b="0" i="0" u="none" strike="noStrike" cap="none">
                <a:solidFill>
                  <a:srgbClr val="000000"/>
                </a:solidFill>
                <a:latin typeface="Arial"/>
                <a:ea typeface="Arial"/>
                <a:cs typeface="Arial"/>
                <a:sym typeface="Arial"/>
              </a:endParaRPr>
            </a:p>
          </p:txBody>
        </p:sp>
        <p:sp>
          <p:nvSpPr>
            <p:cNvPr id="162" name="Google Shape;162;p22"/>
            <p:cNvSpPr/>
            <p:nvPr/>
          </p:nvSpPr>
          <p:spPr>
            <a:xfrm>
              <a:off x="484023" y="722505"/>
              <a:ext cx="5204153" cy="5204153"/>
            </a:xfrm>
            <a:custGeom>
              <a:avLst/>
              <a:gdLst/>
              <a:ahLst/>
              <a:cxnLst/>
              <a:rect l="0" t="0" r="0" b="0"/>
              <a:pathLst>
                <a:path w="120000" h="120000" extrusionOk="0">
                  <a:moveTo>
                    <a:pt x="72173" y="1248"/>
                  </a:moveTo>
                  <a:lnTo>
                    <a:pt x="72173" y="1248"/>
                  </a:lnTo>
                  <a:cubicBezTo>
                    <a:pt x="77126" y="2274"/>
                    <a:pt x="81930" y="3923"/>
                    <a:pt x="86470" y="6155"/>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163;p22"/>
            <p:cNvSpPr/>
            <p:nvPr/>
          </p:nvSpPr>
          <p:spPr>
            <a:xfrm>
              <a:off x="4237300" y="992377"/>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22"/>
            <p:cNvSpPr txBox="1"/>
            <p:nvPr/>
          </p:nvSpPr>
          <p:spPr>
            <a:xfrm>
              <a:off x="4270387" y="1025464"/>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Identity</a:t>
              </a:r>
              <a:endParaRPr sz="1400" b="0" i="0" u="none" strike="noStrike" cap="none">
                <a:solidFill>
                  <a:srgbClr val="000000"/>
                </a:solidFill>
                <a:latin typeface="Arial"/>
                <a:ea typeface="Arial"/>
                <a:cs typeface="Arial"/>
                <a:sym typeface="Arial"/>
              </a:endParaRPr>
            </a:p>
          </p:txBody>
        </p:sp>
        <p:sp>
          <p:nvSpPr>
            <p:cNvPr id="165" name="Google Shape;165;p22"/>
            <p:cNvSpPr/>
            <p:nvPr/>
          </p:nvSpPr>
          <p:spPr>
            <a:xfrm>
              <a:off x="484023" y="722505"/>
              <a:ext cx="5204153" cy="5204153"/>
            </a:xfrm>
            <a:custGeom>
              <a:avLst/>
              <a:gdLst/>
              <a:ahLst/>
              <a:cxnLst/>
              <a:rect l="0" t="0" r="0" b="0"/>
              <a:pathLst>
                <a:path w="120000" h="120000" extrusionOk="0">
                  <a:moveTo>
                    <a:pt x="106455" y="22027"/>
                  </a:moveTo>
                  <a:lnTo>
                    <a:pt x="106455" y="22027"/>
                  </a:lnTo>
                  <a:cubicBezTo>
                    <a:pt x="111186" y="27815"/>
                    <a:pt x="114794" y="34437"/>
                    <a:pt x="117093" y="41551"/>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 name="Google Shape;166;p22"/>
            <p:cNvSpPr/>
            <p:nvPr/>
          </p:nvSpPr>
          <p:spPr>
            <a:xfrm>
              <a:off x="5127262" y="2533837"/>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22"/>
            <p:cNvSpPr txBox="1"/>
            <p:nvPr/>
          </p:nvSpPr>
          <p:spPr>
            <a:xfrm>
              <a:off x="5160349" y="2566924"/>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Perspectives</a:t>
              </a:r>
              <a:endParaRPr sz="1400" b="0" i="0" u="none" strike="noStrike" cap="none">
                <a:solidFill>
                  <a:srgbClr val="000000"/>
                </a:solidFill>
                <a:latin typeface="Arial"/>
                <a:ea typeface="Arial"/>
                <a:cs typeface="Arial"/>
                <a:sym typeface="Arial"/>
              </a:endParaRPr>
            </a:p>
          </p:txBody>
        </p:sp>
        <p:sp>
          <p:nvSpPr>
            <p:cNvPr id="168" name="Google Shape;168;p22"/>
            <p:cNvSpPr/>
            <p:nvPr/>
          </p:nvSpPr>
          <p:spPr>
            <a:xfrm>
              <a:off x="484023" y="722505"/>
              <a:ext cx="5204153" cy="5204153"/>
            </a:xfrm>
            <a:custGeom>
              <a:avLst/>
              <a:gdLst/>
              <a:ahLst/>
              <a:cxnLst/>
              <a:rect l="0" t="0" r="0" b="0"/>
              <a:pathLst>
                <a:path w="120000" h="120000" extrusionOk="0">
                  <a:moveTo>
                    <a:pt x="119954" y="57647"/>
                  </a:moveTo>
                  <a:cubicBezTo>
                    <a:pt x="120280" y="65946"/>
                    <a:pt x="118879" y="74222"/>
                    <a:pt x="115840" y="81952"/>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22"/>
            <p:cNvSpPr/>
            <p:nvPr/>
          </p:nvSpPr>
          <p:spPr>
            <a:xfrm>
              <a:off x="4818182" y="4286722"/>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22"/>
            <p:cNvSpPr txBox="1"/>
            <p:nvPr/>
          </p:nvSpPr>
          <p:spPr>
            <a:xfrm>
              <a:off x="4851269" y="4319809"/>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Imagination</a:t>
              </a:r>
              <a:endParaRPr sz="1400" b="0" i="0" u="none" strike="noStrike" cap="none">
                <a:solidFill>
                  <a:srgbClr val="000000"/>
                </a:solidFill>
                <a:latin typeface="Arial"/>
                <a:ea typeface="Arial"/>
                <a:cs typeface="Arial"/>
                <a:sym typeface="Arial"/>
              </a:endParaRPr>
            </a:p>
          </p:txBody>
        </p:sp>
        <p:sp>
          <p:nvSpPr>
            <p:cNvPr id="171" name="Google Shape;171;p22"/>
            <p:cNvSpPr/>
            <p:nvPr/>
          </p:nvSpPr>
          <p:spPr>
            <a:xfrm>
              <a:off x="484023" y="722505"/>
              <a:ext cx="5204153" cy="5204153"/>
            </a:xfrm>
            <a:custGeom>
              <a:avLst/>
              <a:gdLst/>
              <a:ahLst/>
              <a:cxnLst/>
              <a:rect l="0" t="0" r="0" b="0"/>
              <a:pathLst>
                <a:path w="120000" h="120000" extrusionOk="0">
                  <a:moveTo>
                    <a:pt x="106465" y="97961"/>
                  </a:moveTo>
                  <a:cubicBezTo>
                    <a:pt x="102543" y="102762"/>
                    <a:pt x="97900" y="106926"/>
                    <a:pt x="92702" y="110305"/>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p22"/>
            <p:cNvSpPr/>
            <p:nvPr/>
          </p:nvSpPr>
          <p:spPr>
            <a:xfrm>
              <a:off x="3454680" y="5430835"/>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22"/>
            <p:cNvSpPr txBox="1"/>
            <p:nvPr/>
          </p:nvSpPr>
          <p:spPr>
            <a:xfrm>
              <a:off x="3487767" y="5463922"/>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Self Regulation</a:t>
              </a:r>
              <a:endParaRPr sz="1400" b="0" i="0" u="none" strike="noStrike" cap="none">
                <a:solidFill>
                  <a:srgbClr val="000000"/>
                </a:solidFill>
                <a:latin typeface="Arial"/>
                <a:ea typeface="Arial"/>
                <a:cs typeface="Arial"/>
                <a:sym typeface="Arial"/>
              </a:endParaRPr>
            </a:p>
          </p:txBody>
        </p:sp>
        <p:sp>
          <p:nvSpPr>
            <p:cNvPr id="174" name="Google Shape;174;p22"/>
            <p:cNvSpPr/>
            <p:nvPr/>
          </p:nvSpPr>
          <p:spPr>
            <a:xfrm>
              <a:off x="484023" y="722505"/>
              <a:ext cx="5204153" cy="5204153"/>
            </a:xfrm>
            <a:custGeom>
              <a:avLst/>
              <a:gdLst/>
              <a:ahLst/>
              <a:cxnLst/>
              <a:rect l="0" t="0" r="0" b="0"/>
              <a:pathLst>
                <a:path w="120000" h="120000" extrusionOk="0">
                  <a:moveTo>
                    <a:pt x="68331" y="119419"/>
                  </a:moveTo>
                  <a:lnTo>
                    <a:pt x="68331" y="119419"/>
                  </a:lnTo>
                  <a:cubicBezTo>
                    <a:pt x="62804" y="120194"/>
                    <a:pt x="57196" y="120194"/>
                    <a:pt x="51670" y="119419"/>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22"/>
            <p:cNvSpPr/>
            <p:nvPr/>
          </p:nvSpPr>
          <p:spPr>
            <a:xfrm>
              <a:off x="1674755" y="5430835"/>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6" name="Google Shape;176;p22"/>
            <p:cNvSpPr txBox="1"/>
            <p:nvPr/>
          </p:nvSpPr>
          <p:spPr>
            <a:xfrm>
              <a:off x="1707842" y="5463922"/>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Kindness</a:t>
              </a:r>
              <a:endParaRPr sz="1400" b="0" i="0" u="none" strike="noStrike" cap="none">
                <a:solidFill>
                  <a:srgbClr val="000000"/>
                </a:solidFill>
                <a:latin typeface="Arial"/>
                <a:ea typeface="Arial"/>
                <a:cs typeface="Arial"/>
                <a:sym typeface="Arial"/>
              </a:endParaRPr>
            </a:p>
          </p:txBody>
        </p:sp>
        <p:sp>
          <p:nvSpPr>
            <p:cNvPr id="177" name="Google Shape;177;p22"/>
            <p:cNvSpPr/>
            <p:nvPr/>
          </p:nvSpPr>
          <p:spPr>
            <a:xfrm>
              <a:off x="484023" y="722505"/>
              <a:ext cx="5204153" cy="5204153"/>
            </a:xfrm>
            <a:custGeom>
              <a:avLst/>
              <a:gdLst/>
              <a:ahLst/>
              <a:cxnLst/>
              <a:rect l="0" t="0" r="0" b="0"/>
              <a:pathLst>
                <a:path w="120000" h="120000" extrusionOk="0">
                  <a:moveTo>
                    <a:pt x="27298" y="110305"/>
                  </a:moveTo>
                  <a:lnTo>
                    <a:pt x="27298" y="110305"/>
                  </a:lnTo>
                  <a:cubicBezTo>
                    <a:pt x="22100" y="106926"/>
                    <a:pt x="17457" y="102762"/>
                    <a:pt x="13535" y="97961"/>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22"/>
            <p:cNvSpPr/>
            <p:nvPr/>
          </p:nvSpPr>
          <p:spPr>
            <a:xfrm>
              <a:off x="311253" y="4286722"/>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p22"/>
            <p:cNvSpPr txBox="1"/>
            <p:nvPr/>
          </p:nvSpPr>
          <p:spPr>
            <a:xfrm>
              <a:off x="344340" y="4319809"/>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Collaboration</a:t>
              </a:r>
              <a:endParaRPr sz="1400" b="0" i="0" u="none" strike="noStrike" cap="none">
                <a:solidFill>
                  <a:srgbClr val="000000"/>
                </a:solidFill>
                <a:latin typeface="Arial"/>
                <a:ea typeface="Arial"/>
                <a:cs typeface="Arial"/>
                <a:sym typeface="Arial"/>
              </a:endParaRPr>
            </a:p>
          </p:txBody>
        </p:sp>
        <p:sp>
          <p:nvSpPr>
            <p:cNvPr id="180" name="Google Shape;180;p22"/>
            <p:cNvSpPr/>
            <p:nvPr/>
          </p:nvSpPr>
          <p:spPr>
            <a:xfrm>
              <a:off x="484023" y="722505"/>
              <a:ext cx="5204153" cy="5204153"/>
            </a:xfrm>
            <a:custGeom>
              <a:avLst/>
              <a:gdLst/>
              <a:ahLst/>
              <a:cxnLst/>
              <a:rect l="0" t="0" r="0" b="0"/>
              <a:pathLst>
                <a:path w="120000" h="120000" extrusionOk="0">
                  <a:moveTo>
                    <a:pt x="4160" y="81952"/>
                  </a:moveTo>
                  <a:cubicBezTo>
                    <a:pt x="1121" y="74222"/>
                    <a:pt x="-279" y="65946"/>
                    <a:pt x="46" y="57647"/>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1" name="Google Shape;181;p22"/>
            <p:cNvSpPr/>
            <p:nvPr/>
          </p:nvSpPr>
          <p:spPr>
            <a:xfrm>
              <a:off x="2172" y="2533837"/>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 name="Google Shape;182;p22"/>
            <p:cNvSpPr txBox="1"/>
            <p:nvPr/>
          </p:nvSpPr>
          <p:spPr>
            <a:xfrm>
              <a:off x="35259" y="2566924"/>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Risk Taking</a:t>
              </a:r>
              <a:endParaRPr sz="1400" b="0" i="0" u="none" strike="noStrike" cap="none">
                <a:solidFill>
                  <a:srgbClr val="000000"/>
                </a:solidFill>
                <a:latin typeface="Arial"/>
                <a:ea typeface="Arial"/>
                <a:cs typeface="Arial"/>
                <a:sym typeface="Arial"/>
              </a:endParaRPr>
            </a:p>
          </p:txBody>
        </p:sp>
        <p:sp>
          <p:nvSpPr>
            <p:cNvPr id="183" name="Google Shape;183;p22"/>
            <p:cNvSpPr/>
            <p:nvPr/>
          </p:nvSpPr>
          <p:spPr>
            <a:xfrm>
              <a:off x="484023" y="722505"/>
              <a:ext cx="5204153" cy="5204153"/>
            </a:xfrm>
            <a:custGeom>
              <a:avLst/>
              <a:gdLst/>
              <a:ahLst/>
              <a:cxnLst/>
              <a:rect l="0" t="0" r="0" b="0"/>
              <a:pathLst>
                <a:path w="120000" h="120000" extrusionOk="0">
                  <a:moveTo>
                    <a:pt x="2907" y="41551"/>
                  </a:moveTo>
                  <a:lnTo>
                    <a:pt x="2907" y="41551"/>
                  </a:lnTo>
                  <a:cubicBezTo>
                    <a:pt x="5206" y="34437"/>
                    <a:pt x="8814" y="27816"/>
                    <a:pt x="13545" y="22027"/>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p22"/>
            <p:cNvSpPr/>
            <p:nvPr/>
          </p:nvSpPr>
          <p:spPr>
            <a:xfrm>
              <a:off x="892135" y="992377"/>
              <a:ext cx="1042764" cy="677796"/>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5" name="Google Shape;185;p22"/>
            <p:cNvSpPr txBox="1"/>
            <p:nvPr/>
          </p:nvSpPr>
          <p:spPr>
            <a:xfrm>
              <a:off x="925222" y="1025464"/>
              <a:ext cx="976590" cy="611622"/>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Make a Difference</a:t>
              </a:r>
              <a:endParaRPr sz="1400" b="0" i="0" u="none" strike="noStrike" cap="none">
                <a:solidFill>
                  <a:srgbClr val="000000"/>
                </a:solidFill>
                <a:latin typeface="Arial"/>
                <a:ea typeface="Arial"/>
                <a:cs typeface="Arial"/>
                <a:sym typeface="Arial"/>
              </a:endParaRPr>
            </a:p>
          </p:txBody>
        </p:sp>
        <p:sp>
          <p:nvSpPr>
            <p:cNvPr id="186" name="Google Shape;186;p22"/>
            <p:cNvSpPr/>
            <p:nvPr/>
          </p:nvSpPr>
          <p:spPr>
            <a:xfrm>
              <a:off x="484023" y="722505"/>
              <a:ext cx="5204153" cy="5204153"/>
            </a:xfrm>
            <a:custGeom>
              <a:avLst/>
              <a:gdLst/>
              <a:ahLst/>
              <a:cxnLst/>
              <a:rect l="0" t="0" r="0" b="0"/>
              <a:pathLst>
                <a:path w="120000" h="120000" extrusionOk="0">
                  <a:moveTo>
                    <a:pt x="33530" y="6155"/>
                  </a:moveTo>
                  <a:cubicBezTo>
                    <a:pt x="38070" y="3923"/>
                    <a:pt x="42874" y="2275"/>
                    <a:pt x="47827" y="1248"/>
                  </a:cubicBezTo>
                </a:path>
              </a:pathLst>
            </a:custGeom>
            <a:no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87" name="Google Shape;187;p22"/>
          <p:cNvSpPr txBox="1">
            <a:spLocks noGrp="1"/>
          </p:cNvSpPr>
          <p:nvPr>
            <p:ph type="body" idx="1"/>
          </p:nvPr>
        </p:nvSpPr>
        <p:spPr>
          <a:xfrm>
            <a:off x="839788" y="1857375"/>
            <a:ext cx="3932237" cy="4011613"/>
          </a:xfrm>
          <a:prstGeom prst="rect">
            <a:avLst/>
          </a:prstGeom>
          <a:noFill/>
          <a:ln>
            <a:noFill/>
          </a:ln>
        </p:spPr>
        <p:txBody>
          <a:bodyPr spcFirstLastPara="1" wrap="square" lIns="91425" tIns="45700" rIns="91425" bIns="45700" anchor="t" anchorCtr="0">
            <a:noAutofit/>
          </a:bodyPr>
          <a:lstStyle/>
          <a:p>
            <a:pPr marL="285750" marR="0" lvl="0" indent="-285750" algn="l" rtl="0">
              <a:lnSpc>
                <a:spcPct val="90000"/>
              </a:lnSpc>
              <a:spcBef>
                <a:spcPts val="0"/>
              </a:spcBef>
              <a:spcAft>
                <a:spcPts val="0"/>
              </a:spcAft>
              <a:buClr>
                <a:schemeClr val="dk1"/>
              </a:buClr>
              <a:buSzPts val="2800"/>
              <a:buFont typeface="Arial"/>
              <a:buChar char="•"/>
            </a:pPr>
            <a:r>
              <a:rPr lang="en-US" sz="3200" b="0" i="0" u="none" strike="noStrike" cap="none">
                <a:solidFill>
                  <a:schemeClr val="dk1"/>
                </a:solidFill>
                <a:latin typeface="Arial"/>
                <a:ea typeface="Arial"/>
                <a:cs typeface="Arial"/>
                <a:sym typeface="Arial"/>
              </a:rPr>
              <a:t>Identified by Dr. Michele Borba</a:t>
            </a:r>
            <a:endParaRPr sz="3200" b="0" i="0" u="none" strike="noStrike" cap="none">
              <a:solidFill>
                <a:schemeClr val="dk1"/>
              </a:solidFill>
              <a:latin typeface="Arial"/>
              <a:ea typeface="Arial"/>
              <a:cs typeface="Arial"/>
              <a:sym typeface="Arial"/>
            </a:endParaRPr>
          </a:p>
          <a:p>
            <a:pPr marL="285750" marR="0" lvl="0" indent="-285750" algn="l" rtl="0">
              <a:lnSpc>
                <a:spcPct val="90000"/>
              </a:lnSpc>
              <a:spcBef>
                <a:spcPts val="1000"/>
              </a:spcBef>
              <a:spcAft>
                <a:spcPts val="0"/>
              </a:spcAft>
              <a:buClr>
                <a:schemeClr val="dk1"/>
              </a:buClr>
              <a:buSzPts val="2800"/>
              <a:buFont typeface="Arial"/>
              <a:buChar char="•"/>
            </a:pPr>
            <a:r>
              <a:rPr lang="en-US" sz="3200" b="0" i="0" u="none" strike="noStrike" cap="none">
                <a:solidFill>
                  <a:schemeClr val="dk1"/>
                </a:solidFill>
                <a:latin typeface="Arial"/>
                <a:ea typeface="Arial"/>
                <a:cs typeface="Arial"/>
                <a:sym typeface="Arial"/>
              </a:rPr>
              <a:t>Empathetic children use these habits to address emotional and ethical challenges</a:t>
            </a:r>
            <a:endParaRPr sz="3200" b="0" i="0" u="none" strike="noStrike" cap="none">
              <a:solidFill>
                <a:schemeClr val="dk1"/>
              </a:solidFill>
              <a:latin typeface="Arial"/>
              <a:ea typeface="Arial"/>
              <a:cs typeface="Arial"/>
              <a:sym typeface="Arial"/>
            </a:endParaRPr>
          </a:p>
          <a:p>
            <a:pPr marL="285750" marR="0" lvl="0" indent="-285750" algn="l" rtl="0">
              <a:lnSpc>
                <a:spcPct val="90000"/>
              </a:lnSpc>
              <a:spcBef>
                <a:spcPts val="1000"/>
              </a:spcBef>
              <a:spcAft>
                <a:spcPts val="0"/>
              </a:spcAft>
              <a:buClr>
                <a:schemeClr val="dk1"/>
              </a:buClr>
              <a:buSzPts val="2800"/>
              <a:buFont typeface="Arial"/>
              <a:buChar char="•"/>
            </a:pPr>
            <a:r>
              <a:rPr lang="en-US" sz="3200" b="0" i="0" u="none" strike="noStrike" cap="none">
                <a:solidFill>
                  <a:schemeClr val="dk1"/>
                </a:solidFill>
                <a:latin typeface="Arial"/>
                <a:ea typeface="Arial"/>
                <a:cs typeface="Arial"/>
                <a:sym typeface="Arial"/>
              </a:rPr>
              <a:t>All are teachable</a:t>
            </a:r>
            <a:endParaRPr sz="3200" b="0" i="0" u="none" strike="noStrike" cap="none">
              <a:solidFill>
                <a:schemeClr val="dk1"/>
              </a:solidFill>
              <a:latin typeface="Arial"/>
              <a:ea typeface="Arial"/>
              <a:cs typeface="Arial"/>
              <a:sym typeface="Arial"/>
            </a:endParaRPr>
          </a:p>
          <a:p>
            <a:pPr marL="285750" marR="0" lvl="0" indent="-133350" algn="l" rtl="0">
              <a:lnSpc>
                <a:spcPct val="90000"/>
              </a:lnSpc>
              <a:spcBef>
                <a:spcPts val="1000"/>
              </a:spcBef>
              <a:spcAft>
                <a:spcPts val="0"/>
              </a:spcAft>
              <a:buClr>
                <a:schemeClr val="dk1"/>
              </a:buClr>
              <a:buSzPts val="24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91"/>
        <p:cNvGrpSpPr/>
        <p:nvPr/>
      </p:nvGrpSpPr>
      <p:grpSpPr>
        <a:xfrm>
          <a:off x="0" y="0"/>
          <a:ext cx="0" cy="0"/>
          <a:chOff x="0" y="0"/>
          <a:chExt cx="0" cy="0"/>
        </a:xfrm>
      </p:grpSpPr>
      <p:sp>
        <p:nvSpPr>
          <p:cNvPr id="192" name="Google Shape;192;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p>
            <a:pPr marL="228600" marR="0" lvl="0" indent="-25400" algn="l" rtl="0">
              <a:lnSpc>
                <a:spcPct val="90000"/>
              </a:lnSpc>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93" name="Google Shape;193;p23"/>
          <p:cNvSpPr txBox="1">
            <a:spLocks noGrp="1"/>
          </p:cNvSpPr>
          <p:nvPr>
            <p:ph type="body" idx="2"/>
          </p:nvPr>
        </p:nvSpPr>
        <p:spPr>
          <a:xfrm>
            <a:off x="397575" y="987425"/>
            <a:ext cx="4663800" cy="4717500"/>
          </a:xfrm>
          <a:prstGeom prst="rect">
            <a:avLst/>
          </a:prstGeom>
          <a:noFill/>
          <a:ln>
            <a:noFill/>
          </a:ln>
        </p:spPr>
        <p:txBody>
          <a:bodyPr spcFirstLastPara="1" wrap="square" lIns="91425" tIns="45700" rIns="91425" bIns="45700" anchor="t" anchorCtr="0">
            <a:noAutofit/>
          </a:bodyPr>
          <a:lstStyle/>
          <a:p>
            <a:pPr marL="0" marR="0" lvl="0" indent="0" algn="l" rtl="0">
              <a:lnSpc>
                <a:spcPct val="70000"/>
              </a:lnSpc>
              <a:spcBef>
                <a:spcPts val="0"/>
              </a:spcBef>
              <a:spcAft>
                <a:spcPts val="0"/>
              </a:spcAft>
              <a:buClr>
                <a:schemeClr val="dk1"/>
              </a:buClr>
              <a:buSzPts val="4562"/>
              <a:buFont typeface="Arial"/>
              <a:buNone/>
            </a:pPr>
            <a:r>
              <a:rPr lang="en-US" sz="4562" b="1" i="0" u="none" strike="noStrike" cap="none">
                <a:solidFill>
                  <a:schemeClr val="dk1"/>
                </a:solidFill>
                <a:latin typeface="Arial"/>
                <a:ea typeface="Arial"/>
                <a:cs typeface="Arial"/>
                <a:sym typeface="Arial"/>
              </a:rPr>
              <a:t>Empathy Habits</a:t>
            </a:r>
            <a:endParaRPr sz="4562" b="1">
              <a:latin typeface="Arial"/>
              <a:ea typeface="Arial"/>
              <a:cs typeface="Arial"/>
              <a:sym typeface="Arial"/>
            </a:endParaRPr>
          </a:p>
          <a:p>
            <a:pPr marL="285750" marR="0" lvl="0" indent="-300037" algn="l" rtl="0">
              <a:lnSpc>
                <a:spcPct val="70000"/>
              </a:lnSpc>
              <a:spcBef>
                <a:spcPts val="1000"/>
              </a:spcBef>
              <a:spcAft>
                <a:spcPts val="0"/>
              </a:spcAft>
              <a:buClr>
                <a:schemeClr val="dk1"/>
              </a:buClr>
              <a:buSzPts val="3600"/>
              <a:buFont typeface="Arial"/>
              <a:buChar char="•"/>
            </a:pPr>
            <a:r>
              <a:rPr lang="en-US" sz="3600" b="0" i="0" u="none" strike="noStrike" cap="none">
                <a:solidFill>
                  <a:schemeClr val="dk1"/>
                </a:solidFill>
                <a:latin typeface="Calibri"/>
                <a:ea typeface="Calibri"/>
                <a:cs typeface="Calibri"/>
                <a:sym typeface="Calibri"/>
              </a:rPr>
              <a:t>Identified by Dr. Michele Borba</a:t>
            </a:r>
            <a:endParaRPr sz="3600" b="0" i="0" u="none" strike="noStrike" cap="none">
              <a:solidFill>
                <a:schemeClr val="dk1"/>
              </a:solidFill>
              <a:latin typeface="Calibri"/>
              <a:ea typeface="Calibri"/>
              <a:cs typeface="Calibri"/>
              <a:sym typeface="Calibri"/>
            </a:endParaRPr>
          </a:p>
          <a:p>
            <a:pPr marL="285750" marR="0" lvl="0" indent="-300037" algn="l" rtl="0">
              <a:lnSpc>
                <a:spcPct val="70000"/>
              </a:lnSpc>
              <a:spcBef>
                <a:spcPts val="1000"/>
              </a:spcBef>
              <a:spcAft>
                <a:spcPts val="0"/>
              </a:spcAft>
              <a:buClr>
                <a:schemeClr val="dk1"/>
              </a:buClr>
              <a:buSzPts val="3600"/>
              <a:buFont typeface="Arial"/>
              <a:buChar char="•"/>
            </a:pPr>
            <a:r>
              <a:rPr lang="en-US" sz="3600" b="0" i="0" u="none" strike="noStrike" cap="none">
                <a:solidFill>
                  <a:schemeClr val="dk1"/>
                </a:solidFill>
                <a:latin typeface="Calibri"/>
                <a:ea typeface="Calibri"/>
                <a:cs typeface="Calibri"/>
                <a:sym typeface="Calibri"/>
              </a:rPr>
              <a:t>Empathetic children use these habits to address emotional and ethical challenges</a:t>
            </a:r>
            <a:endParaRPr sz="3600" b="0" i="0" u="none" strike="noStrike" cap="none">
              <a:solidFill>
                <a:schemeClr val="dk1"/>
              </a:solidFill>
              <a:latin typeface="Calibri"/>
              <a:ea typeface="Calibri"/>
              <a:cs typeface="Calibri"/>
              <a:sym typeface="Calibri"/>
            </a:endParaRPr>
          </a:p>
          <a:p>
            <a:pPr marL="285750" marR="0" lvl="0" indent="-300037" algn="l" rtl="0">
              <a:lnSpc>
                <a:spcPct val="70000"/>
              </a:lnSpc>
              <a:spcBef>
                <a:spcPts val="1000"/>
              </a:spcBef>
              <a:spcAft>
                <a:spcPts val="0"/>
              </a:spcAft>
              <a:buClr>
                <a:schemeClr val="dk1"/>
              </a:buClr>
              <a:buSzPts val="3600"/>
              <a:buFont typeface="Arial"/>
              <a:buChar char="•"/>
            </a:pPr>
            <a:r>
              <a:rPr lang="en-US" sz="3600" b="0" i="0" u="none" strike="noStrike" cap="none">
                <a:solidFill>
                  <a:schemeClr val="dk1"/>
                </a:solidFill>
                <a:latin typeface="Calibri"/>
                <a:ea typeface="Calibri"/>
                <a:cs typeface="Calibri"/>
                <a:sym typeface="Calibri"/>
              </a:rPr>
              <a:t>All are teachable</a:t>
            </a:r>
            <a:endParaRPr sz="3600" b="0" i="0" u="none" strike="noStrike" cap="none">
              <a:solidFill>
                <a:schemeClr val="dk1"/>
              </a:solidFill>
              <a:latin typeface="Calibri"/>
              <a:ea typeface="Calibri"/>
              <a:cs typeface="Calibri"/>
              <a:sym typeface="Calibri"/>
            </a:endParaRPr>
          </a:p>
          <a:p>
            <a:pPr marL="0" marR="0" lvl="0" indent="0" algn="l" rtl="0">
              <a:lnSpc>
                <a:spcPct val="70000"/>
              </a:lnSpc>
              <a:spcBef>
                <a:spcPts val="1000"/>
              </a:spcBef>
              <a:spcAft>
                <a:spcPts val="0"/>
              </a:spcAft>
              <a:buClr>
                <a:schemeClr val="dk1"/>
              </a:buClr>
              <a:buSzPts val="3375"/>
              <a:buFont typeface="Arial"/>
              <a:buNone/>
            </a:pPr>
            <a:endParaRPr sz="3375" b="0" i="0" u="none" strike="noStrike" cap="none">
              <a:solidFill>
                <a:schemeClr val="dk1"/>
              </a:solidFill>
              <a:latin typeface="Calibri"/>
              <a:ea typeface="Calibri"/>
              <a:cs typeface="Calibri"/>
              <a:sym typeface="Calibri"/>
            </a:endParaRPr>
          </a:p>
          <a:p>
            <a:pPr marL="0" marR="0" lvl="0" indent="0" algn="l" rtl="0">
              <a:lnSpc>
                <a:spcPct val="70000"/>
              </a:lnSpc>
              <a:spcBef>
                <a:spcPts val="1000"/>
              </a:spcBef>
              <a:spcAft>
                <a:spcPts val="0"/>
              </a:spcAft>
              <a:buClr>
                <a:schemeClr val="dk1"/>
              </a:buClr>
              <a:buSzPts val="3375"/>
              <a:buFont typeface="Arial"/>
              <a:buNone/>
            </a:pPr>
            <a:endParaRPr sz="3375" b="0" i="0" u="none" strike="noStrike" cap="none">
              <a:solidFill>
                <a:schemeClr val="dk1"/>
              </a:solidFill>
              <a:latin typeface="Calibri"/>
              <a:ea typeface="Calibri"/>
              <a:cs typeface="Calibri"/>
              <a:sym typeface="Calibri"/>
            </a:endParaRPr>
          </a:p>
        </p:txBody>
      </p:sp>
      <p:grpSp>
        <p:nvGrpSpPr>
          <p:cNvPr id="194" name="Google Shape;194;p23"/>
          <p:cNvGrpSpPr/>
          <p:nvPr/>
        </p:nvGrpSpPr>
        <p:grpSpPr>
          <a:xfrm>
            <a:off x="5883503" y="245324"/>
            <a:ext cx="5257801" cy="6419189"/>
            <a:chOff x="840163" y="232"/>
            <a:chExt cx="5257801" cy="6419189"/>
          </a:xfrm>
        </p:grpSpPr>
        <p:sp>
          <p:nvSpPr>
            <p:cNvPr id="195" name="Google Shape;195;p23"/>
            <p:cNvSpPr/>
            <p:nvPr/>
          </p:nvSpPr>
          <p:spPr>
            <a:xfrm rot="5400000">
              <a:off x="3063921" y="95164"/>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6" name="Google Shape;196;p23"/>
            <p:cNvSpPr txBox="1"/>
            <p:nvPr/>
          </p:nvSpPr>
          <p:spPr>
            <a:xfrm>
              <a:off x="3356860" y="227827"/>
              <a:ext cx="874621" cy="1005310"/>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n-US" sz="1300" b="0" i="0" u="none" strike="noStrike" cap="none">
                  <a:solidFill>
                    <a:schemeClr val="lt1"/>
                  </a:solidFill>
                  <a:latin typeface="Calibri"/>
                  <a:ea typeface="Calibri"/>
                  <a:cs typeface="Calibri"/>
                  <a:sym typeface="Calibri"/>
                </a:rPr>
                <a:t>Literacy</a:t>
              </a:r>
              <a:endParaRPr sz="1400" b="0" i="0" u="none" strike="noStrike" cap="none">
                <a:solidFill>
                  <a:srgbClr val="000000"/>
                </a:solidFill>
                <a:latin typeface="Arial"/>
                <a:ea typeface="Arial"/>
                <a:cs typeface="Arial"/>
                <a:sym typeface="Arial"/>
              </a:endParaRPr>
            </a:p>
          </p:txBody>
        </p:sp>
        <p:sp>
          <p:nvSpPr>
            <p:cNvPr id="197" name="Google Shape;197;p23"/>
            <p:cNvSpPr/>
            <p:nvPr/>
          </p:nvSpPr>
          <p:spPr>
            <a:xfrm>
              <a:off x="4468046" y="292331"/>
              <a:ext cx="1629918" cy="8763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23"/>
            <p:cNvSpPr txBox="1"/>
            <p:nvPr/>
          </p:nvSpPr>
          <p:spPr>
            <a:xfrm>
              <a:off x="4468046" y="292331"/>
              <a:ext cx="1629918" cy="876300"/>
            </a:xfrm>
            <a:prstGeom prst="rect">
              <a:avLst/>
            </a:prstGeom>
            <a:noFill/>
            <a:ln>
              <a:noFill/>
            </a:ln>
          </p:spPr>
          <p:txBody>
            <a:bodyPr spcFirstLastPara="1" wrap="square" lIns="49525" tIns="49525" rIns="49525" bIns="49525" anchor="ctr" anchorCtr="0">
              <a:noAutofit/>
            </a:bodyPr>
            <a:lstStyle/>
            <a:p>
              <a:pPr marL="0" marR="0" lvl="0" indent="0" algn="l" rtl="0">
                <a:lnSpc>
                  <a:spcPct val="90000"/>
                </a:lnSpc>
                <a:spcBef>
                  <a:spcPts val="0"/>
                </a:spcBef>
                <a:spcAft>
                  <a:spcPts val="0"/>
                </a:spcAft>
                <a:buClr>
                  <a:schemeClr val="dk1"/>
                </a:buClr>
                <a:buSzPts val="1300"/>
                <a:buFont typeface="Calibri"/>
                <a:buNone/>
              </a:pPr>
              <a:endParaRPr sz="1300" b="0" i="0" u="none" strike="noStrike" cap="none">
                <a:solidFill>
                  <a:schemeClr val="dk1"/>
                </a:solidFill>
                <a:latin typeface="Calibri"/>
                <a:ea typeface="Calibri"/>
                <a:cs typeface="Calibri"/>
                <a:sym typeface="Calibri"/>
              </a:endParaRPr>
            </a:p>
          </p:txBody>
        </p:sp>
        <p:sp>
          <p:nvSpPr>
            <p:cNvPr id="199" name="Google Shape;199;p23"/>
            <p:cNvSpPr/>
            <p:nvPr/>
          </p:nvSpPr>
          <p:spPr>
            <a:xfrm rot="5400000">
              <a:off x="1691635" y="95164"/>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p23"/>
            <p:cNvSpPr txBox="1"/>
            <p:nvPr/>
          </p:nvSpPr>
          <p:spPr>
            <a:xfrm>
              <a:off x="1984574" y="227827"/>
              <a:ext cx="874621" cy="100531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2600"/>
                <a:buFont typeface="Calibri"/>
                <a:buNone/>
              </a:pPr>
              <a:r>
                <a:rPr lang="en-US" sz="2600" b="0" i="0" u="none" strike="noStrike" cap="none">
                  <a:solidFill>
                    <a:schemeClr val="lt1"/>
                  </a:solidFill>
                  <a:latin typeface="Calibri"/>
                  <a:ea typeface="Calibri"/>
                  <a:cs typeface="Calibri"/>
                  <a:sym typeface="Calibri"/>
                </a:rPr>
                <a:t>9 Habits</a:t>
              </a:r>
              <a:endParaRPr sz="1400" b="0" i="0" u="none" strike="noStrike" cap="none">
                <a:solidFill>
                  <a:srgbClr val="000000"/>
                </a:solidFill>
                <a:latin typeface="Arial"/>
                <a:ea typeface="Arial"/>
                <a:cs typeface="Arial"/>
                <a:sym typeface="Arial"/>
              </a:endParaRPr>
            </a:p>
          </p:txBody>
        </p:sp>
        <p:sp>
          <p:nvSpPr>
            <p:cNvPr id="201" name="Google Shape;201;p23"/>
            <p:cNvSpPr/>
            <p:nvPr/>
          </p:nvSpPr>
          <p:spPr>
            <a:xfrm rot="5400000">
              <a:off x="2375149" y="1334836"/>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Google Shape;202;p23"/>
            <p:cNvSpPr txBox="1"/>
            <p:nvPr/>
          </p:nvSpPr>
          <p:spPr>
            <a:xfrm>
              <a:off x="2668088" y="1467499"/>
              <a:ext cx="874621" cy="1005310"/>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n-US" sz="1300" b="0" i="0" u="none" strike="noStrike" cap="none">
                  <a:solidFill>
                    <a:schemeClr val="lt1"/>
                  </a:solidFill>
                  <a:latin typeface="Calibri"/>
                  <a:ea typeface="Calibri"/>
                  <a:cs typeface="Calibri"/>
                  <a:sym typeface="Calibri"/>
                </a:rPr>
                <a:t>Identity</a:t>
              </a:r>
              <a:endParaRPr sz="1400" b="0" i="0" u="none" strike="noStrike" cap="none">
                <a:solidFill>
                  <a:srgbClr val="000000"/>
                </a:solidFill>
                <a:latin typeface="Arial"/>
                <a:ea typeface="Arial"/>
                <a:cs typeface="Arial"/>
                <a:sym typeface="Arial"/>
              </a:endParaRPr>
            </a:p>
          </p:txBody>
        </p:sp>
        <p:sp>
          <p:nvSpPr>
            <p:cNvPr id="203" name="Google Shape;203;p23"/>
            <p:cNvSpPr/>
            <p:nvPr/>
          </p:nvSpPr>
          <p:spPr>
            <a:xfrm>
              <a:off x="840163" y="1532004"/>
              <a:ext cx="1577340" cy="8763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23"/>
            <p:cNvSpPr/>
            <p:nvPr/>
          </p:nvSpPr>
          <p:spPr>
            <a:xfrm rot="5400000">
              <a:off x="3747435" y="1334836"/>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5" name="Google Shape;205;p23"/>
            <p:cNvSpPr txBox="1"/>
            <p:nvPr/>
          </p:nvSpPr>
          <p:spPr>
            <a:xfrm>
              <a:off x="4040374" y="1467499"/>
              <a:ext cx="874621" cy="100531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n-US" sz="1300" b="0" i="0" u="none" strike="noStrike" cap="none">
                  <a:solidFill>
                    <a:schemeClr val="lt1"/>
                  </a:solidFill>
                  <a:latin typeface="Calibri"/>
                  <a:ea typeface="Calibri"/>
                  <a:cs typeface="Calibri"/>
                  <a:sym typeface="Calibri"/>
                </a:rPr>
                <a:t>Perspectives</a:t>
              </a:r>
              <a:endParaRPr sz="1400" b="0" i="0" u="none" strike="noStrike" cap="none">
                <a:solidFill>
                  <a:srgbClr val="000000"/>
                </a:solidFill>
                <a:latin typeface="Arial"/>
                <a:ea typeface="Arial"/>
                <a:cs typeface="Arial"/>
                <a:sym typeface="Arial"/>
              </a:endParaRPr>
            </a:p>
          </p:txBody>
        </p:sp>
        <p:sp>
          <p:nvSpPr>
            <p:cNvPr id="206" name="Google Shape;206;p23"/>
            <p:cNvSpPr/>
            <p:nvPr/>
          </p:nvSpPr>
          <p:spPr>
            <a:xfrm rot="5400000">
              <a:off x="3041583" y="2477254"/>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p23"/>
            <p:cNvSpPr txBox="1"/>
            <p:nvPr/>
          </p:nvSpPr>
          <p:spPr>
            <a:xfrm>
              <a:off x="3334522" y="2609917"/>
              <a:ext cx="874621" cy="1005310"/>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n-US" sz="1300" b="0" i="0" u="none" strike="noStrike" cap="none">
                  <a:solidFill>
                    <a:schemeClr val="lt1"/>
                  </a:solidFill>
                  <a:latin typeface="Calibri"/>
                  <a:ea typeface="Calibri"/>
                  <a:cs typeface="Calibri"/>
                  <a:sym typeface="Calibri"/>
                </a:rPr>
                <a:t>Self Regulation</a:t>
              </a:r>
              <a:endParaRPr sz="1400" b="0" i="0" u="none" strike="noStrike" cap="none">
                <a:solidFill>
                  <a:srgbClr val="000000"/>
                </a:solidFill>
                <a:latin typeface="Arial"/>
                <a:ea typeface="Arial"/>
                <a:cs typeface="Arial"/>
                <a:sym typeface="Arial"/>
              </a:endParaRPr>
            </a:p>
          </p:txBody>
        </p:sp>
        <p:sp>
          <p:nvSpPr>
            <p:cNvPr id="208" name="Google Shape;208;p23"/>
            <p:cNvSpPr/>
            <p:nvPr/>
          </p:nvSpPr>
          <p:spPr>
            <a:xfrm>
              <a:off x="4468046" y="2771676"/>
              <a:ext cx="1629918" cy="8763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23"/>
            <p:cNvSpPr txBox="1"/>
            <p:nvPr/>
          </p:nvSpPr>
          <p:spPr>
            <a:xfrm>
              <a:off x="4468046" y="2771676"/>
              <a:ext cx="1629918" cy="876300"/>
            </a:xfrm>
            <a:prstGeom prst="rect">
              <a:avLst/>
            </a:prstGeom>
            <a:noFill/>
            <a:ln>
              <a:noFill/>
            </a:ln>
          </p:spPr>
          <p:txBody>
            <a:bodyPr spcFirstLastPara="1" wrap="square" lIns="49525" tIns="49525" rIns="49525" bIns="49525" anchor="ctr" anchorCtr="0">
              <a:noAutofit/>
            </a:bodyPr>
            <a:lstStyle/>
            <a:p>
              <a:pPr marL="0" marR="0" lvl="0" indent="0" algn="l" rtl="0">
                <a:lnSpc>
                  <a:spcPct val="90000"/>
                </a:lnSpc>
                <a:spcBef>
                  <a:spcPts val="0"/>
                </a:spcBef>
                <a:spcAft>
                  <a:spcPts val="0"/>
                </a:spcAft>
                <a:buClr>
                  <a:schemeClr val="dk1"/>
                </a:buClr>
                <a:buSzPts val="1300"/>
                <a:buFont typeface="Calibri"/>
                <a:buNone/>
              </a:pPr>
              <a:endParaRPr sz="1300" b="0" i="0" u="none" strike="noStrike" cap="none">
                <a:solidFill>
                  <a:schemeClr val="dk1"/>
                </a:solidFill>
                <a:latin typeface="Calibri"/>
                <a:ea typeface="Calibri"/>
                <a:cs typeface="Calibri"/>
                <a:sym typeface="Calibri"/>
              </a:endParaRPr>
            </a:p>
          </p:txBody>
        </p:sp>
        <p:sp>
          <p:nvSpPr>
            <p:cNvPr id="210" name="Google Shape;210;p23"/>
            <p:cNvSpPr/>
            <p:nvPr/>
          </p:nvSpPr>
          <p:spPr>
            <a:xfrm rot="5400000">
              <a:off x="1691635" y="2574508"/>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p23"/>
            <p:cNvSpPr txBox="1"/>
            <p:nvPr/>
          </p:nvSpPr>
          <p:spPr>
            <a:xfrm>
              <a:off x="1984574" y="2707171"/>
              <a:ext cx="874621" cy="100531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b="0" i="0" u="none" strike="noStrike" cap="none">
                  <a:solidFill>
                    <a:schemeClr val="lt1"/>
                  </a:solidFill>
                  <a:latin typeface="Calibri"/>
                  <a:ea typeface="Calibri"/>
                  <a:cs typeface="Calibri"/>
                  <a:sym typeface="Calibri"/>
                </a:rPr>
                <a:t>Imagination</a:t>
              </a:r>
              <a:endParaRPr sz="1400" b="0" i="0" u="none" strike="noStrike" cap="none">
                <a:solidFill>
                  <a:srgbClr val="000000"/>
                </a:solidFill>
                <a:latin typeface="Arial"/>
                <a:ea typeface="Arial"/>
                <a:cs typeface="Arial"/>
                <a:sym typeface="Arial"/>
              </a:endParaRPr>
            </a:p>
          </p:txBody>
        </p:sp>
        <p:sp>
          <p:nvSpPr>
            <p:cNvPr id="212" name="Google Shape;212;p23"/>
            <p:cNvSpPr/>
            <p:nvPr/>
          </p:nvSpPr>
          <p:spPr>
            <a:xfrm rot="5400000">
              <a:off x="2375149" y="3814181"/>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23"/>
            <p:cNvSpPr txBox="1"/>
            <p:nvPr/>
          </p:nvSpPr>
          <p:spPr>
            <a:xfrm>
              <a:off x="2668088" y="3946844"/>
              <a:ext cx="874621" cy="1005310"/>
            </a:xfrm>
            <a:prstGeom prst="rect">
              <a:avLst/>
            </a:prstGeom>
            <a:no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en-US" sz="1300" b="0" i="0" u="none" strike="noStrike" cap="none">
                  <a:solidFill>
                    <a:schemeClr val="lt1"/>
                  </a:solidFill>
                  <a:latin typeface="Calibri"/>
                  <a:ea typeface="Calibri"/>
                  <a:cs typeface="Calibri"/>
                  <a:sym typeface="Calibri"/>
                </a:rPr>
                <a:t>Kindness</a:t>
              </a:r>
              <a:endParaRPr sz="1400" b="0" i="0" u="none" strike="noStrike" cap="none">
                <a:solidFill>
                  <a:srgbClr val="000000"/>
                </a:solidFill>
                <a:latin typeface="Arial"/>
                <a:ea typeface="Arial"/>
                <a:cs typeface="Arial"/>
                <a:sym typeface="Arial"/>
              </a:endParaRPr>
            </a:p>
          </p:txBody>
        </p:sp>
        <p:sp>
          <p:nvSpPr>
            <p:cNvPr id="214" name="Google Shape;214;p23"/>
            <p:cNvSpPr/>
            <p:nvPr/>
          </p:nvSpPr>
          <p:spPr>
            <a:xfrm>
              <a:off x="840163" y="4011348"/>
              <a:ext cx="1577340" cy="8763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23"/>
            <p:cNvSpPr txBox="1"/>
            <p:nvPr/>
          </p:nvSpPr>
          <p:spPr>
            <a:xfrm>
              <a:off x="840163" y="4011348"/>
              <a:ext cx="1577340" cy="876300"/>
            </a:xfrm>
            <a:prstGeom prst="rect">
              <a:avLst/>
            </a:prstGeom>
            <a:noFill/>
            <a:ln>
              <a:noFill/>
            </a:ln>
          </p:spPr>
          <p:txBody>
            <a:bodyPr spcFirstLastPara="1" wrap="square" lIns="49525" tIns="49525" rIns="49525" bIns="49525" anchor="ctr" anchorCtr="0">
              <a:noAutofit/>
            </a:bodyPr>
            <a:lstStyle/>
            <a:p>
              <a:pPr marL="0" marR="0" lvl="0" indent="0" algn="r" rtl="0">
                <a:lnSpc>
                  <a:spcPct val="90000"/>
                </a:lnSpc>
                <a:spcBef>
                  <a:spcPts val="0"/>
                </a:spcBef>
                <a:spcAft>
                  <a:spcPts val="0"/>
                </a:spcAft>
                <a:buClr>
                  <a:schemeClr val="dk1"/>
                </a:buClr>
                <a:buSzPts val="1300"/>
                <a:buFont typeface="Calibri"/>
                <a:buNone/>
              </a:pPr>
              <a:endParaRPr sz="1300" b="0" i="0" u="none" strike="noStrike" cap="none">
                <a:solidFill>
                  <a:schemeClr val="dk1"/>
                </a:solidFill>
                <a:latin typeface="Calibri"/>
                <a:ea typeface="Calibri"/>
                <a:cs typeface="Calibri"/>
                <a:sym typeface="Calibri"/>
              </a:endParaRPr>
            </a:p>
          </p:txBody>
        </p:sp>
        <p:sp>
          <p:nvSpPr>
            <p:cNvPr id="216" name="Google Shape;216;p23"/>
            <p:cNvSpPr/>
            <p:nvPr/>
          </p:nvSpPr>
          <p:spPr>
            <a:xfrm rot="5400000">
              <a:off x="3747435" y="3814181"/>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p23"/>
            <p:cNvSpPr txBox="1"/>
            <p:nvPr/>
          </p:nvSpPr>
          <p:spPr>
            <a:xfrm>
              <a:off x="4040374" y="3946844"/>
              <a:ext cx="874621" cy="100531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1170"/>
                <a:buFont typeface="Calibri"/>
                <a:buNone/>
              </a:pPr>
              <a:r>
                <a:rPr lang="en-US" sz="1170" b="0" i="0" u="none" strike="noStrike" cap="none">
                  <a:solidFill>
                    <a:schemeClr val="lt1"/>
                  </a:solidFill>
                  <a:latin typeface="Calibri"/>
                  <a:ea typeface="Calibri"/>
                  <a:cs typeface="Calibri"/>
                  <a:sym typeface="Calibri"/>
                </a:rPr>
                <a:t>Collaboration</a:t>
              </a:r>
              <a:endParaRPr sz="1400" b="0" i="0" u="none" strike="noStrike" cap="none">
                <a:solidFill>
                  <a:srgbClr val="000000"/>
                </a:solidFill>
                <a:latin typeface="Arial"/>
                <a:ea typeface="Arial"/>
                <a:cs typeface="Arial"/>
                <a:sym typeface="Arial"/>
              </a:endParaRPr>
            </a:p>
          </p:txBody>
        </p:sp>
        <p:sp>
          <p:nvSpPr>
            <p:cNvPr id="218" name="Google Shape;218;p23"/>
            <p:cNvSpPr/>
            <p:nvPr/>
          </p:nvSpPr>
          <p:spPr>
            <a:xfrm rot="5400000">
              <a:off x="3063921" y="5053853"/>
              <a:ext cx="1460500" cy="1270635"/>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p23"/>
            <p:cNvSpPr txBox="1"/>
            <p:nvPr/>
          </p:nvSpPr>
          <p:spPr>
            <a:xfrm>
              <a:off x="3356860" y="5186516"/>
              <a:ext cx="874621" cy="100531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Make a Difference</a:t>
              </a:r>
              <a:endParaRPr sz="1400" b="0" i="0" u="none" strike="noStrike" cap="none">
                <a:solidFill>
                  <a:srgbClr val="000000"/>
                </a:solidFill>
                <a:latin typeface="Arial"/>
                <a:ea typeface="Arial"/>
                <a:cs typeface="Arial"/>
                <a:sym typeface="Arial"/>
              </a:endParaRPr>
            </a:p>
          </p:txBody>
        </p:sp>
        <p:sp>
          <p:nvSpPr>
            <p:cNvPr id="220" name="Google Shape;220;p23"/>
            <p:cNvSpPr/>
            <p:nvPr/>
          </p:nvSpPr>
          <p:spPr>
            <a:xfrm>
              <a:off x="4468046" y="5251021"/>
              <a:ext cx="1629918" cy="8763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23"/>
            <p:cNvSpPr/>
            <p:nvPr/>
          </p:nvSpPr>
          <p:spPr>
            <a:xfrm rot="5400000">
              <a:off x="1692497" y="5073917"/>
              <a:ext cx="1458776" cy="1230508"/>
            </a:xfrm>
            <a:prstGeom prst="hexagon">
              <a:avLst>
                <a:gd name="adj" fmla="val 25000"/>
                <a:gd name="vf" fmla="val 11547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p23"/>
            <p:cNvSpPr txBox="1"/>
            <p:nvPr/>
          </p:nvSpPr>
          <p:spPr>
            <a:xfrm>
              <a:off x="1995670" y="5183890"/>
              <a:ext cx="852430" cy="1010562"/>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Risk Taking</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7"/>
        <p:cNvGrpSpPr/>
        <p:nvPr/>
      </p:nvGrpSpPr>
      <p:grpSpPr>
        <a:xfrm>
          <a:off x="0" y="0"/>
          <a:ext cx="0" cy="0"/>
          <a:chOff x="0" y="0"/>
          <a:chExt cx="0" cy="0"/>
        </a:xfrm>
      </p:grpSpPr>
      <p:sp>
        <p:nvSpPr>
          <p:cNvPr id="228" name="Google Shape;228;p24"/>
          <p:cNvSpPr/>
          <p:nvPr/>
        </p:nvSpPr>
        <p:spPr>
          <a:xfrm>
            <a:off x="321564" y="320040"/>
            <a:ext cx="11548872" cy="6217920"/>
          </a:xfrm>
          <a:prstGeom prst="rect">
            <a:avLst/>
          </a:prstGeom>
          <a:solidFill>
            <a:schemeClr val="dk1">
              <a:alpha val="6274"/>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9" name="Google Shape;229;p24"/>
          <p:cNvSpPr txBox="1">
            <a:spLocks noGrp="1"/>
          </p:cNvSpPr>
          <p:nvPr>
            <p:ph type="title"/>
          </p:nvPr>
        </p:nvSpPr>
        <p:spPr>
          <a:xfrm>
            <a:off x="838200" y="963875"/>
            <a:ext cx="3676500" cy="493020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accent1"/>
              </a:buClr>
              <a:buSzPts val="4400"/>
              <a:buFont typeface="Calibri"/>
              <a:buNone/>
            </a:pPr>
            <a:r>
              <a:rPr lang="en-US" sz="4400" b="1" i="0" u="none" strike="noStrike" cap="none">
                <a:solidFill>
                  <a:schemeClr val="accent1"/>
                </a:solidFill>
                <a:latin typeface="Arial"/>
                <a:ea typeface="Arial"/>
                <a:cs typeface="Arial"/>
                <a:sym typeface="Arial"/>
              </a:rPr>
              <a:t>So. . . how do we teach and measure development of empathy habits?</a:t>
            </a:r>
            <a:endParaRPr sz="4400" b="0" i="0" u="none" strike="noStrike" cap="none">
              <a:solidFill>
                <a:schemeClr val="dk1"/>
              </a:solidFill>
              <a:latin typeface="Arial"/>
              <a:ea typeface="Arial"/>
              <a:cs typeface="Arial"/>
              <a:sym typeface="Arial"/>
            </a:endParaRPr>
          </a:p>
        </p:txBody>
      </p:sp>
      <p:cxnSp>
        <p:nvCxnSpPr>
          <p:cNvPr id="230" name="Google Shape;230;p24"/>
          <p:cNvCxnSpPr/>
          <p:nvPr/>
        </p:nvCxnSpPr>
        <p:spPr>
          <a:xfrm>
            <a:off x="4654296" y="2057400"/>
            <a:ext cx="0" cy="2743200"/>
          </a:xfrm>
          <a:prstGeom prst="straightConnector1">
            <a:avLst/>
          </a:prstGeom>
          <a:noFill/>
          <a:ln w="19050" cap="flat" cmpd="sng">
            <a:solidFill>
              <a:srgbClr val="262626"/>
            </a:solidFill>
            <a:prstDash val="solid"/>
            <a:miter lim="800000"/>
            <a:headEnd type="none" w="sm" len="sm"/>
            <a:tailEnd type="none" w="sm" len="sm"/>
          </a:ln>
        </p:spPr>
      </p:cxnSp>
      <p:sp>
        <p:nvSpPr>
          <p:cNvPr id="231" name="Google Shape;231;p24"/>
          <p:cNvSpPr txBox="1">
            <a:spLocks noGrp="1"/>
          </p:cNvSpPr>
          <p:nvPr>
            <p:ph type="body" idx="1"/>
          </p:nvPr>
        </p:nvSpPr>
        <p:spPr>
          <a:xfrm>
            <a:off x="4976025" y="1292675"/>
            <a:ext cx="6377700" cy="4930200"/>
          </a:xfrm>
          <a:prstGeom prst="rect">
            <a:avLst/>
          </a:prstGeom>
          <a:noFill/>
          <a:ln>
            <a:noFill/>
          </a:ln>
        </p:spPr>
        <p:txBody>
          <a:bodyPr spcFirstLastPara="1" wrap="square" lIns="91425" tIns="45700" rIns="91425" bIns="45700" anchor="ctr" anchorCtr="0">
            <a:noAutofit/>
          </a:bodyPr>
          <a:lstStyle/>
          <a:p>
            <a:pPr marL="228600" lvl="0" indent="-228600" rtl="0">
              <a:lnSpc>
                <a:spcPct val="100000"/>
              </a:lnSpc>
              <a:spcBef>
                <a:spcPts val="0"/>
              </a:spcBef>
              <a:spcAft>
                <a:spcPts val="0"/>
              </a:spcAft>
              <a:buClr>
                <a:schemeClr val="dk1"/>
              </a:buClr>
              <a:buSzPts val="2400"/>
              <a:buFont typeface="Arial"/>
              <a:buChar char="•"/>
            </a:pPr>
            <a:r>
              <a:rPr lang="en-US">
                <a:latin typeface="Arial"/>
                <a:ea typeface="Arial"/>
                <a:cs typeface="Arial"/>
                <a:sym typeface="Arial"/>
              </a:rPr>
              <a:t>Characteristics of gifted learners</a:t>
            </a:r>
            <a:endParaRPr>
              <a:latin typeface="Arial"/>
              <a:ea typeface="Arial"/>
              <a:cs typeface="Arial"/>
              <a:sym typeface="Arial"/>
            </a:endParaRPr>
          </a:p>
          <a:p>
            <a:pPr marL="228600" marR="0" lvl="0" indent="-228600" algn="l" rtl="0">
              <a:lnSpc>
                <a:spcPct val="100000"/>
              </a:lnSpc>
              <a:spcBef>
                <a:spcPts val="0"/>
              </a:spcBef>
              <a:spcAft>
                <a:spcPts val="0"/>
              </a:spcAft>
              <a:buClr>
                <a:schemeClr val="dk1"/>
              </a:buClr>
              <a:buSzPts val="2400"/>
              <a:buFont typeface="Arial"/>
              <a:buChar char="•"/>
            </a:pPr>
            <a:r>
              <a:rPr lang="en-US" sz="2800" b="0" i="0" u="none" strike="noStrike" cap="none">
                <a:solidFill>
                  <a:schemeClr val="dk1"/>
                </a:solidFill>
                <a:latin typeface="Arial"/>
                <a:ea typeface="Arial"/>
                <a:cs typeface="Arial"/>
                <a:sym typeface="Arial"/>
              </a:rPr>
              <a:t>Classroom learning culture that fosters empathy</a:t>
            </a:r>
            <a:endParaRPr sz="2800" b="0" i="0" u="none" strike="noStrike" cap="none">
              <a:solidFill>
                <a:schemeClr val="dk1"/>
              </a:solidFill>
              <a:latin typeface="Arial"/>
              <a:ea typeface="Arial"/>
              <a:cs typeface="Arial"/>
              <a:sym typeface="Arial"/>
            </a:endParaRPr>
          </a:p>
          <a:p>
            <a:pPr marL="228600" marR="0" lvl="0" indent="-228600" algn="l" rtl="0">
              <a:lnSpc>
                <a:spcPct val="100000"/>
              </a:lnSpc>
              <a:spcBef>
                <a:spcPts val="0"/>
              </a:spcBef>
              <a:spcAft>
                <a:spcPts val="0"/>
              </a:spcAft>
              <a:buClr>
                <a:schemeClr val="dk1"/>
              </a:buClr>
              <a:buSzPts val="2400"/>
              <a:buFont typeface="Arial"/>
              <a:buChar char="•"/>
            </a:pPr>
            <a:r>
              <a:rPr lang="en-US" sz="2800" b="0" i="0" u="none" strike="noStrike" cap="none">
                <a:solidFill>
                  <a:schemeClr val="dk1"/>
                </a:solidFill>
                <a:latin typeface="Arial"/>
                <a:ea typeface="Arial"/>
                <a:cs typeface="Arial"/>
                <a:sym typeface="Arial"/>
              </a:rPr>
              <a:t>Service learning</a:t>
            </a:r>
            <a:endParaRPr sz="2800" b="0" i="0" u="none" strike="noStrike" cap="none">
              <a:solidFill>
                <a:schemeClr val="dk1"/>
              </a:solidFill>
              <a:latin typeface="Arial"/>
              <a:ea typeface="Arial"/>
              <a:cs typeface="Arial"/>
              <a:sym typeface="Arial"/>
            </a:endParaRPr>
          </a:p>
          <a:p>
            <a:pPr marL="228600" marR="0" lvl="0" indent="-228600" algn="l" rtl="0">
              <a:lnSpc>
                <a:spcPct val="100000"/>
              </a:lnSpc>
              <a:spcBef>
                <a:spcPts val="0"/>
              </a:spcBef>
              <a:spcAft>
                <a:spcPts val="0"/>
              </a:spcAft>
              <a:buClr>
                <a:schemeClr val="dk1"/>
              </a:buClr>
              <a:buSzPts val="2400"/>
              <a:buFont typeface="Arial"/>
              <a:buChar char="•"/>
            </a:pPr>
            <a:r>
              <a:rPr lang="en-US" sz="2800" b="0" i="0" u="none" strike="noStrike" cap="none">
                <a:solidFill>
                  <a:schemeClr val="dk1"/>
                </a:solidFill>
                <a:latin typeface="Arial"/>
                <a:ea typeface="Arial"/>
                <a:cs typeface="Arial"/>
                <a:sym typeface="Arial"/>
              </a:rPr>
              <a:t>Simulations such as mock trials</a:t>
            </a:r>
            <a:endParaRPr sz="2800" b="0" i="0" u="none" strike="noStrike" cap="none">
              <a:solidFill>
                <a:schemeClr val="dk1"/>
              </a:solidFill>
              <a:latin typeface="Arial"/>
              <a:ea typeface="Arial"/>
              <a:cs typeface="Arial"/>
              <a:sym typeface="Arial"/>
            </a:endParaRPr>
          </a:p>
          <a:p>
            <a:pPr marL="228600" marR="0" lvl="0" indent="-228600" algn="l" rtl="0">
              <a:lnSpc>
                <a:spcPct val="100000"/>
              </a:lnSpc>
              <a:spcBef>
                <a:spcPts val="0"/>
              </a:spcBef>
              <a:spcAft>
                <a:spcPts val="0"/>
              </a:spcAft>
              <a:buClr>
                <a:schemeClr val="dk1"/>
              </a:buClr>
              <a:buSzPts val="2400"/>
              <a:buFont typeface="Arial"/>
              <a:buChar char="•"/>
            </a:pPr>
            <a:r>
              <a:rPr lang="en-US" sz="2800" b="0" i="0" u="none" strike="noStrike" cap="none">
                <a:solidFill>
                  <a:schemeClr val="dk1"/>
                </a:solidFill>
                <a:latin typeface="Arial"/>
                <a:ea typeface="Arial"/>
                <a:cs typeface="Arial"/>
                <a:sym typeface="Arial"/>
              </a:rPr>
              <a:t>Problem based learning</a:t>
            </a:r>
            <a:endParaRPr sz="2800" b="0" i="0" u="none" strike="noStrike" cap="none">
              <a:solidFill>
                <a:schemeClr val="dk1"/>
              </a:solidFill>
              <a:latin typeface="Arial"/>
              <a:ea typeface="Arial"/>
              <a:cs typeface="Arial"/>
              <a:sym typeface="Arial"/>
            </a:endParaRPr>
          </a:p>
          <a:p>
            <a:pPr marL="228600" lvl="0" indent="-228600" rtl="0">
              <a:lnSpc>
                <a:spcPct val="100000"/>
              </a:lnSpc>
              <a:spcBef>
                <a:spcPts val="0"/>
              </a:spcBef>
              <a:spcAft>
                <a:spcPts val="0"/>
              </a:spcAft>
              <a:buClr>
                <a:schemeClr val="dk1"/>
              </a:buClr>
              <a:buSzPts val="2400"/>
              <a:buFont typeface="Arial"/>
              <a:buChar char="•"/>
            </a:pPr>
            <a:r>
              <a:rPr lang="en-US">
                <a:latin typeface="Arial"/>
                <a:ea typeface="Arial"/>
                <a:cs typeface="Arial"/>
                <a:sym typeface="Arial"/>
              </a:rPr>
              <a:t>Books for reading that model empathy habits</a:t>
            </a:r>
            <a:endParaRPr>
              <a:latin typeface="Arial"/>
              <a:ea typeface="Arial"/>
              <a:cs typeface="Arial"/>
              <a:sym typeface="Arial"/>
            </a:endParaRPr>
          </a:p>
          <a:p>
            <a:pPr marL="228600" marR="0" lvl="0" indent="-228600" algn="l" rtl="0">
              <a:lnSpc>
                <a:spcPct val="100000"/>
              </a:lnSpc>
              <a:spcBef>
                <a:spcPts val="0"/>
              </a:spcBef>
              <a:spcAft>
                <a:spcPts val="0"/>
              </a:spcAft>
              <a:buClr>
                <a:schemeClr val="dk1"/>
              </a:buClr>
              <a:buSzPts val="2400"/>
              <a:buFont typeface="Arial"/>
              <a:buChar char="•"/>
            </a:pPr>
            <a:r>
              <a:rPr lang="en-US" sz="2800" b="0" i="0" u="none" strike="noStrike" cap="none">
                <a:solidFill>
                  <a:schemeClr val="dk1"/>
                </a:solidFill>
                <a:latin typeface="Arial"/>
                <a:ea typeface="Arial"/>
                <a:cs typeface="Arial"/>
                <a:sym typeface="Arial"/>
              </a:rPr>
              <a:t>Rubrics and rating scales</a:t>
            </a:r>
            <a:endParaRPr sz="2800" b="0" i="0" u="none" strike="noStrike" cap="none">
              <a:solidFill>
                <a:schemeClr val="dk1"/>
              </a:solidFill>
              <a:latin typeface="Arial"/>
              <a:ea typeface="Arial"/>
              <a:cs typeface="Arial"/>
              <a:sym typeface="Arial"/>
            </a:endParaRPr>
          </a:p>
          <a:p>
            <a:pPr marL="228600" marR="0" lvl="0" indent="0" algn="l" rtl="0">
              <a:lnSpc>
                <a:spcPct val="90000"/>
              </a:lnSpc>
              <a:spcBef>
                <a:spcPts val="1000"/>
              </a:spcBef>
              <a:spcAft>
                <a:spcPts val="0"/>
              </a:spcAft>
              <a:buNone/>
            </a:pPr>
            <a:endParaRPr sz="28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2287</Words>
  <Application>Microsoft Office PowerPoint</Application>
  <PresentationFormat>Widescreen</PresentationFormat>
  <Paragraphs>352</Paragraphs>
  <Slides>33</Slides>
  <Notes>33</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33</vt:i4>
      </vt:variant>
    </vt:vector>
  </HeadingPairs>
  <TitlesOfParts>
    <vt:vector size="38" baseType="lpstr">
      <vt:lpstr>Arial</vt:lpstr>
      <vt:lpstr>Calibri</vt:lpstr>
      <vt:lpstr>Noto Sans Symbols</vt:lpstr>
      <vt:lpstr>Office Theme</vt:lpstr>
      <vt:lpstr>Office Theme</vt:lpstr>
      <vt:lpstr>EMPATHY in ACTION</vt:lpstr>
      <vt:lpstr>Presenters:  Beth Hahn Karen Qualls Diane Witt</vt:lpstr>
      <vt:lpstr>A World Of Changing Expectations And Fluid Events </vt:lpstr>
      <vt:lpstr>First, let’s look at a few cautions. . .</vt:lpstr>
      <vt:lpstr>What is the connecting link?</vt:lpstr>
      <vt:lpstr>PowerPoint Presentation</vt:lpstr>
      <vt:lpstr> 9 Empathy Habits</vt:lpstr>
      <vt:lpstr>PowerPoint Presentation</vt:lpstr>
      <vt:lpstr>So. . . how do we teach and measure development of empathy habits?</vt:lpstr>
      <vt:lpstr>PowerPoint Presentation</vt:lpstr>
      <vt:lpstr>Literacy - tuning in to emotions of                                ourselves and those around us.</vt:lpstr>
      <vt:lpstr>Identity – how do I want to treat others?</vt:lpstr>
      <vt:lpstr>Perspectives – stepping into another’s shoes to understand their thoughts, feelings and views.</vt:lpstr>
      <vt:lpstr>          Imagination – using literature, drama,               film and visual images to feel what              others are feeling.</vt:lpstr>
      <vt:lpstr>          Self Regulation – managing strong                emotions and personal distress.</vt:lpstr>
      <vt:lpstr>          Kindness – practicing helping others. </vt:lpstr>
      <vt:lpstr>          Collaboration – working together to            achieve shared goals that will help all.</vt:lpstr>
      <vt:lpstr>          Risk Taking – having the courage to            speak out or act to help others.</vt:lpstr>
      <vt:lpstr>                     Making a difference – acting to change             things for the better for others even in                a small way.           </vt:lpstr>
      <vt:lpstr>PowerPoint Presentation</vt:lpstr>
      <vt:lpstr>PowerPoint Presentation</vt:lpstr>
      <vt:lpstr>Community Projects: Hands-On Learning With a Purpose </vt:lpstr>
      <vt:lpstr>USING MOCK TRIALS TO FOSTER EMPATHY </vt:lpstr>
      <vt:lpstr>“Ecologics” A Simulation for the Environment </vt:lpstr>
      <vt:lpstr>Children’s Books that Teach Empathy</vt:lpstr>
      <vt:lpstr>Social/Emotional Scales and Rubrics for Children</vt:lpstr>
      <vt:lpstr>PowerPoint Presentation</vt:lpstr>
      <vt:lpstr>PowerPoint Presentation</vt:lpstr>
      <vt:lpstr>PowerPoint Presentation</vt:lpstr>
      <vt:lpstr>PowerPoint Presentation</vt:lpstr>
      <vt:lpstr>PowerPoint Presentation</vt:lpstr>
      <vt:lpstr>For more information: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EMPATHY in ACTION</dc:title>
  <dc:creator>Beth Hahn</dc:creator>
  <cp:lastModifiedBy>Qualls, Karen (quallsk)</cp:lastModifiedBy>
  <cp:revision>2</cp:revision>
  <cp:lastPrinted>2019-07-09T16:32:34Z</cp:lastPrinted>
  <dcterms:modified xsi:type="dcterms:W3CDTF">2019-07-09T16:38:53Z</dcterms:modified>
</cp:coreProperties>
</file>