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3"/>
  </p:notesMasterIdLst>
  <p:sldIdLst>
    <p:sldId id="256" r:id="rId2"/>
    <p:sldId id="294" r:id="rId3"/>
    <p:sldId id="257" r:id="rId4"/>
    <p:sldId id="258" r:id="rId5"/>
    <p:sldId id="259" r:id="rId6"/>
    <p:sldId id="292" r:id="rId7"/>
    <p:sldId id="278" r:id="rId8"/>
    <p:sldId id="279" r:id="rId9"/>
    <p:sldId id="263" r:id="rId10"/>
    <p:sldId id="277" r:id="rId11"/>
    <p:sldId id="280" r:id="rId12"/>
    <p:sldId id="281" r:id="rId13"/>
    <p:sldId id="265" r:id="rId14"/>
    <p:sldId id="282" r:id="rId15"/>
    <p:sldId id="266" r:id="rId16"/>
    <p:sldId id="284" r:id="rId17"/>
    <p:sldId id="264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67" r:id="rId26"/>
    <p:sldId id="291" r:id="rId27"/>
    <p:sldId id="295" r:id="rId28"/>
    <p:sldId id="273" r:id="rId29"/>
    <p:sldId id="275" r:id="rId30"/>
    <p:sldId id="296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2211"/>
  </p:normalViewPr>
  <p:slideViewPr>
    <p:cSldViewPr snapToGrid="0" snapToObjects="1">
      <p:cViewPr varScale="1">
        <p:scale>
          <a:sx n="73" d="100"/>
          <a:sy n="73" d="100"/>
        </p:scale>
        <p:origin x="2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89BAC-6CF9-1E44-9858-E7B44A231E7D}" type="datetimeFigureOut">
              <a:rPr lang="en-US" smtClean="0"/>
              <a:t>7/26/19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64E5-4881-C448-BD04-9AB213B2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9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5743B114-86A8-1F4A-A617-E16834ACE80B}" type="datetimeFigureOut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F70D-D449-384D-8964-70AA1D5DF72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giftedguy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266479" y="1399430"/>
            <a:ext cx="5985159" cy="1606102"/>
          </a:xfrm>
        </p:spPr>
        <p:txBody>
          <a:bodyPr>
            <a:noAutofit/>
          </a:bodyPr>
          <a:lstStyle/>
          <a:p>
            <a:r>
              <a:rPr lang="en-US" sz="5000" dirty="0" smtClean="0"/>
              <a:t>Underachievement Amongst Gifted Students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319733" y="3620491"/>
            <a:ext cx="6640565" cy="33449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Todd Stanley</a:t>
            </a:r>
          </a:p>
          <a:p>
            <a:r>
              <a:rPr lang="en-US" sz="3200" dirty="0" smtClean="0"/>
              <a:t>Gifted Services Coordinator</a:t>
            </a:r>
          </a:p>
          <a:p>
            <a:r>
              <a:rPr lang="en-US" sz="3200" dirty="0" smtClean="0"/>
              <a:t>Pickerington Local Schools</a:t>
            </a:r>
          </a:p>
          <a:p>
            <a:r>
              <a:rPr lang="en-US" sz="3200" dirty="0" smtClean="0"/>
              <a:t>Twitter @</a:t>
            </a:r>
            <a:r>
              <a:rPr lang="en-US" sz="3200" dirty="0" err="1" smtClean="0"/>
              <a:t>the_gifted_guy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166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Allowing students to challenge the teacher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Advisory groups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Activities that encourage risk-taking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Peers </a:t>
            </a:r>
            <a:endParaRPr lang="en-US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effectLst/>
              </a:rPr>
              <a:t>Cannot </a:t>
            </a:r>
            <a:r>
              <a:rPr lang="en-US" dirty="0">
                <a:effectLst/>
              </a:rPr>
              <a:t>relate to children the same </a:t>
            </a:r>
            <a:r>
              <a:rPr lang="en-US" dirty="0" smtClean="0">
                <a:effectLst/>
              </a:rPr>
              <a:t>age 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peermates</a:t>
            </a:r>
            <a:r>
              <a:rPr lang="en-US" dirty="0">
                <a:effectLst/>
              </a:rPr>
              <a:t> vs. </a:t>
            </a:r>
            <a:r>
              <a:rPr lang="en-US" dirty="0" err="1">
                <a:effectLst/>
              </a:rPr>
              <a:t>agemates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Get made fun of for doing well in academics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Feels bad that is smarter than peers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1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Magnet programs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Cluster groups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Acceleration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04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Home life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Parents may not value education</a:t>
            </a:r>
            <a:endParaRPr lang="en-US" sz="2400" dirty="0">
              <a:effectLst/>
            </a:endParaRPr>
          </a:p>
          <a:p>
            <a:pPr lvl="0">
              <a:buFont typeface="Arial"/>
              <a:buChar char="•"/>
            </a:pPr>
            <a:r>
              <a:rPr lang="en-US" dirty="0" smtClean="0">
                <a:effectLst/>
              </a:rPr>
              <a:t>Parents </a:t>
            </a:r>
            <a:r>
              <a:rPr lang="en-US" dirty="0">
                <a:effectLst/>
              </a:rPr>
              <a:t>could have too high an expectation</a:t>
            </a:r>
            <a:endParaRPr lang="en-US" sz="2400" dirty="0">
              <a:effectLst/>
            </a:endParaRP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Home dynamics</a:t>
            </a:r>
            <a:endParaRPr lang="en-US" sz="24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55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Before or after school enrichment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Parent education seminars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Field </a:t>
            </a:r>
            <a:r>
              <a:rPr lang="en-US" dirty="0" smtClean="0">
                <a:effectLst/>
              </a:rPr>
              <a:t>trips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0442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Twice Exceptional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Learning disability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Attention deficit disorder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Hyperactivity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70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>
                <a:effectLst/>
              </a:rPr>
              <a:t>Teach students how to set realistic short-term goals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ffectLst/>
              </a:rPr>
              <a:t>G</a:t>
            </a:r>
            <a:r>
              <a:rPr lang="en-US" dirty="0" smtClean="0">
                <a:effectLst/>
              </a:rPr>
              <a:t>lobal </a:t>
            </a:r>
            <a:r>
              <a:rPr lang="en-US" dirty="0">
                <a:effectLst/>
              </a:rPr>
              <a:t>learners who prefer visual and tactile-kinesthetic formats for learning success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ffectLst/>
              </a:rPr>
              <a:t>Provide specific instruction in organizational techniques 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06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Lack of Intrinsic Motivation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effectLst/>
              </a:rPr>
              <a:t>Goal </a:t>
            </a:r>
            <a:r>
              <a:rPr lang="en-US" dirty="0">
                <a:effectLst/>
              </a:rPr>
              <a:t>valuation (degree to which task is important, interesting, and attainable) is also a factor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Not willing to play the game of school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Finding the proper carrot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/>
              <a:buChar char="•"/>
            </a:pPr>
            <a:r>
              <a:rPr lang="en-US" sz="2800" dirty="0">
                <a:effectLst/>
              </a:rPr>
              <a:t>Independent research </a:t>
            </a:r>
            <a:r>
              <a:rPr lang="en-US" sz="2800" dirty="0" smtClean="0">
                <a:effectLst/>
              </a:rPr>
              <a:t>projects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effectLst/>
              </a:rPr>
              <a:t>Mentorships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effectLst/>
              </a:rPr>
              <a:t>Passion </a:t>
            </a:r>
            <a:r>
              <a:rPr lang="en-US" sz="2800" dirty="0">
                <a:effectLst/>
              </a:rPr>
              <a:t>projects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0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Lack of skills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Answers come easily to gifted students in their younger years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Many teachers assume these students already have these skills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Focus on memorization and not 21</a:t>
            </a:r>
            <a:r>
              <a:rPr lang="en-US" baseline="30000" dirty="0">
                <a:effectLst/>
              </a:rPr>
              <a:t>st</a:t>
            </a:r>
            <a:r>
              <a:rPr lang="en-US" dirty="0">
                <a:effectLst/>
              </a:rPr>
              <a:t> century survival skills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28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85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Test taking skills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Note-taking skills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Research </a:t>
            </a:r>
            <a:r>
              <a:rPr lang="en-US" dirty="0" smtClean="0">
                <a:effectLst/>
              </a:rPr>
              <a:t>Skills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0571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Lack of </a:t>
            </a:r>
            <a:r>
              <a:rPr lang="en-US" dirty="0" smtClean="0">
                <a:effectLst/>
              </a:rPr>
              <a:t>programming/trained </a:t>
            </a:r>
            <a:r>
              <a:rPr lang="en-US" dirty="0">
                <a:effectLst/>
              </a:rPr>
              <a:t>teachers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Might not be gifted programming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Might not be proper gifted programming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Teachers may not have skills to teach gifted students (teacher mismatch)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70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 smtClean="0">
                <a:effectLst/>
              </a:rPr>
              <a:t>Recruiting teachers</a:t>
            </a:r>
            <a:endParaRPr lang="en-US" dirty="0">
              <a:effectLst/>
            </a:endParaRP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Differentiation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effectLst/>
              </a:rPr>
              <a:t>Teacher professional development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8882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Not </a:t>
            </a:r>
            <a:r>
              <a:rPr lang="en-US" dirty="0" smtClean="0">
                <a:effectLst/>
              </a:rPr>
              <a:t>challenged</a:t>
            </a:r>
            <a:endParaRPr lang="en-US" dirty="0">
              <a:effectLst/>
            </a:endParaRP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Solution is often to give them more work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Have to use Bloom’s taxonomy to make it more challenging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Lack of differentiation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92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Gifted seminars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Higher level questioning skills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effectLst/>
              </a:rPr>
              <a:t>Choice of classes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5990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Too smart for own good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Perfectionism/Obsessive Compulsive Disorder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Abstract thinkers cannot translate to concrete answers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effectLst/>
              </a:rPr>
              <a:t>Know how to play the system</a:t>
            </a:r>
            <a:endParaRPr lang="en-US" dirty="0">
              <a:effectLst/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88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Translating abstract to concrete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Dealing with perfectionism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effectLst/>
              </a:rPr>
              <a:t>Showing them the long term benefit of the lesson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6409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“CARING” factor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25474">
            <a:off x="1409587" y="2191769"/>
            <a:ext cx="7239000" cy="25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9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u="sng" dirty="0" smtClean="0"/>
              <a:t>Remember</a:t>
            </a:r>
            <a:endParaRPr lang="en-US" sz="6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151711" y="1003784"/>
            <a:ext cx="5642302" cy="5077623"/>
          </a:xfrm>
        </p:spPr>
        <p:txBody>
          <a:bodyPr>
            <a:normAutofit fontScale="92500"/>
          </a:bodyPr>
          <a:lstStyle/>
          <a:p>
            <a:pPr algn="ctr">
              <a:buNone/>
              <a:defRPr/>
            </a:pPr>
            <a:r>
              <a:rPr lang="en-US" sz="4800" dirty="0"/>
              <a:t>“</a:t>
            </a:r>
            <a:r>
              <a:rPr lang="en-US" sz="4800" dirty="0" smtClean="0"/>
              <a:t>Children are </a:t>
            </a:r>
            <a:r>
              <a:rPr lang="en-US" sz="4800" dirty="0"/>
              <a:t>not born underachievers.  </a:t>
            </a:r>
            <a:endParaRPr lang="en-US" sz="4800" dirty="0" smtClean="0"/>
          </a:p>
          <a:p>
            <a:pPr algn="ctr">
              <a:buNone/>
              <a:defRPr/>
            </a:pPr>
            <a:r>
              <a:rPr lang="en-US" sz="4800" dirty="0" smtClean="0"/>
              <a:t>Underachievement </a:t>
            </a:r>
            <a:r>
              <a:rPr lang="en-US" sz="4800" dirty="0"/>
              <a:t>is </a:t>
            </a:r>
            <a:r>
              <a:rPr lang="en-US" sz="4800" i="1" dirty="0"/>
              <a:t>learned, </a:t>
            </a:r>
            <a:r>
              <a:rPr lang="en-US" sz="4800" dirty="0"/>
              <a:t>therefore it can be unlearned.”</a:t>
            </a:r>
          </a:p>
          <a:p>
            <a:pPr marL="1389888" lvl="4" indent="0" algn="r">
              <a:buNone/>
              <a:defRPr/>
            </a:pPr>
            <a:r>
              <a:rPr lang="en-US" dirty="0" smtClean="0"/>
              <a:t>(Davis </a:t>
            </a:r>
            <a:r>
              <a:rPr lang="en-US" dirty="0"/>
              <a:t>and </a:t>
            </a:r>
            <a:r>
              <a:rPr lang="en-US" dirty="0" smtClean="0"/>
              <a:t>Rimm, 2004, </a:t>
            </a:r>
            <a:r>
              <a:rPr lang="en-US" dirty="0"/>
              <a:t>p. 317)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5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53552" y="1153215"/>
            <a:ext cx="6153986" cy="5077623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sz="4800" dirty="0" smtClean="0"/>
              <a:t>Questions</a:t>
            </a:r>
          </a:p>
          <a:p>
            <a:pPr marL="0" indent="0">
              <a:buNone/>
            </a:pPr>
            <a:endParaRPr lang="en-US" sz="4800" dirty="0" smtClean="0"/>
          </a:p>
          <a:p>
            <a:pPr>
              <a:buFont typeface="Arial"/>
              <a:buChar char="•"/>
            </a:pPr>
            <a:r>
              <a:rPr lang="en-US" sz="4800" dirty="0" smtClean="0"/>
              <a:t>@</a:t>
            </a:r>
            <a:r>
              <a:rPr lang="en-US" sz="4800" dirty="0" err="1" smtClean="0"/>
              <a:t>the_gifted_guy</a:t>
            </a:r>
            <a:endParaRPr lang="en-US" sz="4800" dirty="0" smtClean="0"/>
          </a:p>
          <a:p>
            <a:pPr>
              <a:buFont typeface="Arial"/>
              <a:buChar char="•"/>
            </a:pPr>
            <a:endParaRPr lang="en-US" sz="4800" dirty="0"/>
          </a:p>
          <a:p>
            <a:pPr>
              <a:buFont typeface="Arial"/>
              <a:buChar char="•"/>
            </a:pPr>
            <a:r>
              <a:rPr lang="en-US" sz="4800" dirty="0" smtClean="0">
                <a:hlinkClick r:id="rId2"/>
              </a:rPr>
              <a:t>www.thegiftedguy.com</a:t>
            </a:r>
            <a:endParaRPr lang="en-US" sz="4800" dirty="0" smtClean="0"/>
          </a:p>
          <a:p>
            <a:pPr>
              <a:buFont typeface="Arial"/>
              <a:buChar char="•"/>
            </a:pPr>
            <a:endParaRPr lang="en-US" sz="4800" dirty="0" smtClean="0"/>
          </a:p>
          <a:p>
            <a:pPr>
              <a:buFont typeface="Arial"/>
              <a:buChar char="•"/>
            </a:pPr>
            <a:r>
              <a:rPr lang="en-US" sz="4800" dirty="0" err="1" smtClean="0"/>
              <a:t>thegiftedguy@yahoo.com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9522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concerning underachievement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>
                <a:effectLst/>
              </a:rPr>
              <a:t>Speculation is that anywhere from 10 to 50% of gifted students suffer from underachievement </a:t>
            </a:r>
            <a:endParaRPr lang="en-US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n-US" dirty="0">
                <a:effectLst/>
              </a:rPr>
              <a:t>25% of females could be considered underachieving while 50% of males </a:t>
            </a:r>
            <a:endParaRPr lang="en-US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n-US" dirty="0">
                <a:effectLst/>
              </a:rPr>
              <a:t>18-25% of students who drop out of high school have been identified as gifted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94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b="16099"/>
          <a:stretch/>
        </p:blipFill>
        <p:spPr>
          <a:xfrm>
            <a:off x="0" y="0"/>
            <a:ext cx="914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5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t="21958" r="9724" b="10122"/>
          <a:stretch/>
        </p:blipFill>
        <p:spPr>
          <a:xfrm>
            <a:off x="0" y="1334110"/>
            <a:ext cx="9144000" cy="5523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2" y="0"/>
            <a:ext cx="7804900" cy="13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3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underachievement?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1. Underachievement as a discrepancy between </a:t>
            </a:r>
            <a:r>
              <a:rPr lang="en-US" i="1" dirty="0">
                <a:effectLst/>
              </a:rPr>
              <a:t>potential </a:t>
            </a:r>
            <a:r>
              <a:rPr lang="en-US" dirty="0">
                <a:effectLst/>
              </a:rPr>
              <a:t>achievement and actual achievement.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2. Underachievement as a discrepancy between </a:t>
            </a:r>
            <a:r>
              <a:rPr lang="en-US" i="1" dirty="0">
                <a:effectLst/>
              </a:rPr>
              <a:t>predicted </a:t>
            </a:r>
            <a:r>
              <a:rPr lang="en-US" dirty="0">
                <a:effectLst/>
              </a:rPr>
              <a:t>achievement and actual achievement.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3. Underachievement as a failure to develop or use potential.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09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of underachievement?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take "easier" classes to avoid work that would require much </a:t>
            </a:r>
            <a:r>
              <a:rPr lang="en-US" dirty="0" smtClean="0">
                <a:effectLst/>
              </a:rPr>
              <a:t>effort</a:t>
            </a:r>
            <a:endParaRPr lang="en-US" dirty="0">
              <a:effectLst/>
            </a:endParaRP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avoid competitive academic activities, such as the debate team or math contests, to evade potentially envious or angry reactions from </a:t>
            </a:r>
            <a:r>
              <a:rPr lang="en-US" dirty="0" smtClean="0">
                <a:effectLst/>
              </a:rPr>
              <a:t>peers</a:t>
            </a:r>
            <a:endParaRPr lang="en-US" dirty="0">
              <a:effectLst/>
            </a:endParaRP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refuse to try anything that might lead to failure or rejection, such as auditioning for the lead in the school play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procrastinate until the last minute to see how quickly they can write a paper before the deadline. 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take pride in only reading </a:t>
            </a:r>
            <a:r>
              <a:rPr lang="en-US" dirty="0" err="1">
                <a:effectLst/>
              </a:rPr>
              <a:t>SparkNotes</a:t>
            </a:r>
            <a:r>
              <a:rPr lang="en-US" dirty="0">
                <a:effectLst/>
              </a:rPr>
              <a:t> and still getting A's in their AP English class. 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avoid opportunities to challenge themselves when given the chance by teachers or </a:t>
            </a:r>
            <a:r>
              <a:rPr lang="en-US" dirty="0" smtClean="0">
                <a:effectLst/>
              </a:rPr>
              <a:t>assignments</a:t>
            </a:r>
            <a:endParaRPr lang="en-US" dirty="0">
              <a:effectLst/>
            </a:endParaRP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gives minimal responses to assignments, enough to answer the question but not enough to probe it at a deeper level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34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8421">
            <a:off x="3441699" y="1841500"/>
            <a:ext cx="5114699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5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Boredom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Students not being challenged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Students having to stay with the class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Teachers that misinterpret behavior issues for boredom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61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Pre-Assessment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Project-Based Learning</a:t>
            </a:r>
          </a:p>
          <a:p>
            <a:pPr lvl="0">
              <a:buFont typeface="Arial"/>
              <a:buChar char="•"/>
            </a:pPr>
            <a:r>
              <a:rPr lang="en-US" dirty="0">
                <a:effectLst/>
              </a:rPr>
              <a:t>Alternative Assessment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33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Social/Emotional Needs</a:t>
            </a:r>
          </a:p>
          <a:p>
            <a:pPr>
              <a:buFont typeface="Arial"/>
              <a:buChar char="•"/>
            </a:pPr>
            <a:r>
              <a:rPr lang="en-US" dirty="0">
                <a:effectLst/>
              </a:rPr>
              <a:t>Low frustration tolerance</a:t>
            </a:r>
          </a:p>
          <a:p>
            <a:pPr>
              <a:buFont typeface="Arial"/>
              <a:buChar char="•"/>
            </a:pPr>
            <a:r>
              <a:rPr lang="en-US" dirty="0">
                <a:effectLst/>
              </a:rPr>
              <a:t>Lack of impulse control</a:t>
            </a:r>
          </a:p>
          <a:p>
            <a:pPr>
              <a:buFont typeface="Arial"/>
              <a:buChar char="•"/>
            </a:pPr>
            <a:r>
              <a:rPr lang="en-US" dirty="0">
                <a:effectLst/>
              </a:rPr>
              <a:t>Not willing to take risks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23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894</TotalTime>
  <Words>558</Words>
  <Application>Microsoft Macintosh PowerPoint</Application>
  <PresentationFormat>On-screen Show (4:3)</PresentationFormat>
  <Paragraphs>124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Rockwell</vt:lpstr>
      <vt:lpstr>Wingdings</vt:lpstr>
      <vt:lpstr>Arial</vt:lpstr>
      <vt:lpstr>Kilter</vt:lpstr>
      <vt:lpstr>Underachievement Amongst Gifted Students</vt:lpstr>
      <vt:lpstr>PowerPoint Presentation</vt:lpstr>
      <vt:lpstr>Statistics concerning underachievement</vt:lpstr>
      <vt:lpstr>What is underachievement?</vt:lpstr>
      <vt:lpstr>Signs of underachievement?</vt:lpstr>
      <vt:lpstr>Diagnosis</vt:lpstr>
      <vt:lpstr>Cause #1</vt:lpstr>
      <vt:lpstr>Strategies</vt:lpstr>
      <vt:lpstr>Cause #2</vt:lpstr>
      <vt:lpstr>Strategies</vt:lpstr>
      <vt:lpstr>Cause #3</vt:lpstr>
      <vt:lpstr>Strategies</vt:lpstr>
      <vt:lpstr>Cause #4</vt:lpstr>
      <vt:lpstr>Strategies</vt:lpstr>
      <vt:lpstr>Cause #5</vt:lpstr>
      <vt:lpstr>Strategies</vt:lpstr>
      <vt:lpstr>Cause #6</vt:lpstr>
      <vt:lpstr>Strategies</vt:lpstr>
      <vt:lpstr>Cause #7</vt:lpstr>
      <vt:lpstr>Strategies</vt:lpstr>
      <vt:lpstr>Cause #8</vt:lpstr>
      <vt:lpstr>Strategies</vt:lpstr>
      <vt:lpstr>Cause #9</vt:lpstr>
      <vt:lpstr>Strategies</vt:lpstr>
      <vt:lpstr>Cause #10</vt:lpstr>
      <vt:lpstr>Strategies</vt:lpstr>
      <vt:lpstr>The “CARING” factor</vt:lpstr>
      <vt:lpstr>Remember</vt:lpstr>
      <vt:lpstr>PowerPoint Presentation</vt:lpstr>
      <vt:lpstr>PowerPoint Presentation</vt:lpstr>
      <vt:lpstr>PowerPoint Presentation</vt:lpstr>
    </vt:vector>
  </TitlesOfParts>
  <Company>gifted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Underachievement Amongst Gifted Students</dc:title>
  <dc:creator>Todd Stanley</dc:creator>
  <cp:lastModifiedBy>Microsoft Office User</cp:lastModifiedBy>
  <cp:revision>53</cp:revision>
  <dcterms:created xsi:type="dcterms:W3CDTF">2016-12-12T16:01:43Z</dcterms:created>
  <dcterms:modified xsi:type="dcterms:W3CDTF">2019-07-27T02:52:52Z</dcterms:modified>
</cp:coreProperties>
</file>