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Playfair Display"/>
      <p:regular r:id="rId27"/>
      <p:bold r:id="rId28"/>
      <p:italic r:id="rId29"/>
      <p:boldItalic r:id="rId30"/>
    </p:embeddedFont>
    <p:embeddedFont>
      <p:font typeface="Nunito"/>
      <p:regular r:id="rId31"/>
      <p:bold r:id="rId32"/>
      <p:italic r:id="rId33"/>
      <p:boldItalic r:id="rId34"/>
    </p:embeddedFont>
    <p:embeddedFont>
      <p:font typeface="Montserrat"/>
      <p:regular r:id="rId35"/>
      <p:bold r:id="rId36"/>
      <p:italic r:id="rId37"/>
      <p:boldItalic r:id="rId38"/>
    </p:embeddedFont>
    <p:embeddedFont>
      <p:font typeface="Oswald"/>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Oswald-bold.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PlayfairDisplay-bold.fntdata"/><Relationship Id="rId27" Type="http://schemas.openxmlformats.org/officeDocument/2006/relationships/font" Target="fonts/PlayfairDisplay-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layfairDisplay-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Nunito-regular.fntdata"/><Relationship Id="rId30" Type="http://schemas.openxmlformats.org/officeDocument/2006/relationships/font" Target="fonts/PlayfairDisplay-boldItalic.fntdata"/><Relationship Id="rId11" Type="http://schemas.openxmlformats.org/officeDocument/2006/relationships/slide" Target="slides/slide7.xml"/><Relationship Id="rId33" Type="http://schemas.openxmlformats.org/officeDocument/2006/relationships/font" Target="fonts/Nunito-italic.fntdata"/><Relationship Id="rId10" Type="http://schemas.openxmlformats.org/officeDocument/2006/relationships/slide" Target="slides/slide6.xml"/><Relationship Id="rId32" Type="http://schemas.openxmlformats.org/officeDocument/2006/relationships/font" Target="fonts/Nunito-bold.fntdata"/><Relationship Id="rId13" Type="http://schemas.openxmlformats.org/officeDocument/2006/relationships/slide" Target="slides/slide9.xml"/><Relationship Id="rId35" Type="http://schemas.openxmlformats.org/officeDocument/2006/relationships/font" Target="fonts/Montserrat-regular.fntdata"/><Relationship Id="rId12" Type="http://schemas.openxmlformats.org/officeDocument/2006/relationships/slide" Target="slides/slide8.xml"/><Relationship Id="rId34" Type="http://schemas.openxmlformats.org/officeDocument/2006/relationships/font" Target="fonts/Nunito-boldItalic.fntdata"/><Relationship Id="rId15" Type="http://schemas.openxmlformats.org/officeDocument/2006/relationships/slide" Target="slides/slide11.xml"/><Relationship Id="rId37" Type="http://schemas.openxmlformats.org/officeDocument/2006/relationships/font" Target="fonts/Montserrat-italic.fntdata"/><Relationship Id="rId14" Type="http://schemas.openxmlformats.org/officeDocument/2006/relationships/slide" Target="slides/slide10.xml"/><Relationship Id="rId36" Type="http://schemas.openxmlformats.org/officeDocument/2006/relationships/font" Target="fonts/Montserrat-bold.fntdata"/><Relationship Id="rId17" Type="http://schemas.openxmlformats.org/officeDocument/2006/relationships/slide" Target="slides/slide13.xml"/><Relationship Id="rId39" Type="http://schemas.openxmlformats.org/officeDocument/2006/relationships/font" Target="fonts/Oswald-regular.fntdata"/><Relationship Id="rId16" Type="http://schemas.openxmlformats.org/officeDocument/2006/relationships/slide" Target="slides/slide12.xml"/><Relationship Id="rId38" Type="http://schemas.openxmlformats.org/officeDocument/2006/relationships/font" Target="fonts/Montserrat-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5dadcc049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dadcc049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5dadcc049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dadcc049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2ac3d33211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ac3d33211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dadcc04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dadcc04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2ac3d3321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ac3d3321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2ac3d3321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ac3d3321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2ad838b65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ad838b65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2ac3d33211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ac3d33211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2ac3d3321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ac3d3321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2ac3d3321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ac3d3321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5dadcc049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5dadcc049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2ac3d3321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ac3d3321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5dadcc049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5dadcc049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db4c5029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5db4c5029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5dadcc049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dadcc049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2ac3d3321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ac3d3321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2ac3d3321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ac3d3321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2ac3d3321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ac3d3321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2ac3d3321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ac3d3321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2ac3d3321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ac3d3321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5dadcc049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dadcc049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chottfoundation.org/sites/default/files/restorative-practices-guide.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486725"/>
            <a:ext cx="8366100" cy="3063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Belonging While Brown</a:t>
            </a:r>
            <a:endParaRPr/>
          </a:p>
        </p:txBody>
      </p:sp>
      <p:sp>
        <p:nvSpPr>
          <p:cNvPr id="59" name="Google Shape;59;p13"/>
          <p:cNvSpPr txBox="1"/>
          <p:nvPr>
            <p:ph idx="1" type="subTitle"/>
          </p:nvPr>
        </p:nvSpPr>
        <p:spPr>
          <a:xfrm>
            <a:off x="344250" y="3550625"/>
            <a:ext cx="4992600" cy="1306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Tiffany Blassingame</a:t>
            </a:r>
            <a:endParaRPr/>
          </a:p>
          <a:p>
            <a:pPr indent="0" lvl="0" marL="0" rtl="0" algn="l">
              <a:spcBef>
                <a:spcPts val="0"/>
              </a:spcBef>
              <a:spcAft>
                <a:spcPts val="0"/>
              </a:spcAft>
              <a:buNone/>
            </a:pPr>
            <a:r>
              <a:rPr lang="en"/>
              <a:t>Ashley Scott</a:t>
            </a:r>
            <a:endParaRPr/>
          </a:p>
          <a:p>
            <a:pPr indent="0" lvl="0" marL="0" rtl="0" algn="l">
              <a:spcBef>
                <a:spcPts val="0"/>
              </a:spcBef>
              <a:spcAft>
                <a:spcPts val="0"/>
              </a:spcAft>
              <a:buNone/>
            </a:pPr>
            <a:r>
              <a:rPr lang="en"/>
              <a:t>Midtown International School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id="116" name="Google Shape;116;p22"/>
          <p:cNvPicPr preferRelativeResize="0"/>
          <p:nvPr/>
        </p:nvPicPr>
        <p:blipFill>
          <a:blip r:embed="rId3">
            <a:alphaModFix/>
          </a:blip>
          <a:stretch>
            <a:fillRect/>
          </a:stretch>
        </p:blipFill>
        <p:spPr>
          <a:xfrm>
            <a:off x="76750" y="1008600"/>
            <a:ext cx="4383000" cy="2560968"/>
          </a:xfrm>
          <a:prstGeom prst="rect">
            <a:avLst/>
          </a:prstGeom>
          <a:noFill/>
          <a:ln>
            <a:noFill/>
          </a:ln>
        </p:spPr>
      </p:pic>
      <p:sp>
        <p:nvSpPr>
          <p:cNvPr id="117" name="Google Shape;117;p22"/>
          <p:cNvSpPr txBox="1"/>
          <p:nvPr>
            <p:ph type="title"/>
          </p:nvPr>
        </p:nvSpPr>
        <p:spPr>
          <a:xfrm>
            <a:off x="181325" y="103625"/>
            <a:ext cx="4973700" cy="81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Student Demographics</a:t>
            </a:r>
            <a:endParaRPr sz="2400"/>
          </a:p>
        </p:txBody>
      </p:sp>
      <p:pic>
        <p:nvPicPr>
          <p:cNvPr id="118" name="Google Shape;118;p22"/>
          <p:cNvPicPr preferRelativeResize="0"/>
          <p:nvPr/>
        </p:nvPicPr>
        <p:blipFill>
          <a:blip r:embed="rId4">
            <a:alphaModFix/>
          </a:blip>
          <a:stretch>
            <a:fillRect/>
          </a:stretch>
        </p:blipFill>
        <p:spPr>
          <a:xfrm>
            <a:off x="4623150" y="948800"/>
            <a:ext cx="4432200" cy="2589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1920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Brave Conversations</a:t>
            </a:r>
            <a:endParaRPr/>
          </a:p>
        </p:txBody>
      </p:sp>
      <p:sp>
        <p:nvSpPr>
          <p:cNvPr id="124" name="Google Shape;124;p23"/>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Racialize our conversations</a:t>
            </a:r>
            <a:endParaRPr/>
          </a:p>
          <a:p>
            <a:pPr indent="0" lvl="0" marL="0" rtl="0" algn="l">
              <a:spcBef>
                <a:spcPts val="1600"/>
              </a:spcBef>
              <a:spcAft>
                <a:spcPts val="0"/>
              </a:spcAft>
              <a:buNone/>
            </a:pPr>
            <a:r>
              <a:rPr lang="en"/>
              <a:t>Set conversation norms</a:t>
            </a:r>
            <a:endParaRPr/>
          </a:p>
          <a:p>
            <a:pPr indent="0" lvl="0" marL="0" rtl="0" algn="l">
              <a:spcBef>
                <a:spcPts val="1600"/>
              </a:spcBef>
              <a:spcAft>
                <a:spcPts val="0"/>
              </a:spcAft>
              <a:buNone/>
            </a:pPr>
            <a:r>
              <a:rPr lang="en"/>
              <a:t>Book talks</a:t>
            </a:r>
            <a:endParaRPr/>
          </a:p>
          <a:p>
            <a:pPr indent="0" lvl="0" marL="0" rtl="0" algn="l">
              <a:spcBef>
                <a:spcPts val="1600"/>
              </a:spcBef>
              <a:spcAft>
                <a:spcPts val="0"/>
              </a:spcAft>
              <a:buNone/>
            </a:pPr>
            <a:r>
              <a:rPr lang="en"/>
              <a:t>Identity Workspace Leaders</a:t>
            </a:r>
            <a:endParaRPr/>
          </a:p>
          <a:p>
            <a:pPr indent="0" lvl="0" marL="0" rtl="0" algn="l">
              <a:spcBef>
                <a:spcPts val="1600"/>
              </a:spcBef>
              <a:spcAft>
                <a:spcPts val="0"/>
              </a:spcAft>
              <a:buNone/>
            </a:pPr>
            <a:r>
              <a:rPr lang="en"/>
              <a:t>Regular and thoughtful professional development</a:t>
            </a:r>
            <a:endParaRPr/>
          </a:p>
          <a:p>
            <a:pPr indent="0" lvl="0" marL="0" rtl="0" algn="l">
              <a:spcBef>
                <a:spcPts val="1600"/>
              </a:spcBef>
              <a:spcAft>
                <a:spcPts val="1600"/>
              </a:spcAft>
              <a:buNone/>
            </a:pPr>
            <a:r>
              <a:t/>
            </a:r>
            <a:endParaRPr/>
          </a:p>
        </p:txBody>
      </p:sp>
      <p:pic>
        <p:nvPicPr>
          <p:cNvPr id="125" name="Google Shape;125;p23"/>
          <p:cNvPicPr preferRelativeResize="0"/>
          <p:nvPr/>
        </p:nvPicPr>
        <p:blipFill>
          <a:blip r:embed="rId3">
            <a:alphaModFix/>
          </a:blip>
          <a:stretch>
            <a:fillRect/>
          </a:stretch>
        </p:blipFill>
        <p:spPr>
          <a:xfrm>
            <a:off x="5354477" y="280125"/>
            <a:ext cx="3282609" cy="4376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08925" y="500425"/>
            <a:ext cx="7563000" cy="88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Classroom Structure</a:t>
            </a:r>
            <a:endParaRPr/>
          </a:p>
        </p:txBody>
      </p:sp>
      <p:sp>
        <p:nvSpPr>
          <p:cNvPr id="131" name="Google Shape;131;p24"/>
          <p:cNvSpPr txBox="1"/>
          <p:nvPr>
            <p:ph idx="4294967295" type="body"/>
          </p:nvPr>
        </p:nvSpPr>
        <p:spPr>
          <a:xfrm>
            <a:off x="490250" y="1608575"/>
            <a:ext cx="3984000" cy="2867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Char char="●"/>
            </a:pPr>
            <a:r>
              <a:rPr lang="en" sz="2400">
                <a:solidFill>
                  <a:srgbClr val="FFFFFF"/>
                </a:solidFill>
              </a:rPr>
              <a:t>Academic Mindset</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Kid Watching</a:t>
            </a:r>
            <a:endParaRPr sz="2400">
              <a:solidFill>
                <a:srgbClr val="FFFFFF"/>
              </a:solidFill>
            </a:endParaRPr>
          </a:p>
          <a:p>
            <a:pPr indent="-381000" lvl="0" marL="457200" rtl="0" algn="l">
              <a:spcBef>
                <a:spcPts val="0"/>
              </a:spcBef>
              <a:spcAft>
                <a:spcPts val="0"/>
              </a:spcAft>
              <a:buClr>
                <a:srgbClr val="FFFFFF"/>
              </a:buClr>
              <a:buSzPts val="2400"/>
              <a:buChar char="●"/>
            </a:pPr>
            <a:r>
              <a:rPr lang="en" sz="2400">
                <a:solidFill>
                  <a:srgbClr val="FFFFFF"/>
                </a:solidFill>
              </a:rPr>
              <a:t>Culturally Responsive Teaching</a:t>
            </a:r>
            <a:endParaRPr sz="2400">
              <a:solidFill>
                <a:srgbClr val="FFFFFF"/>
              </a:solidFill>
            </a:endParaRPr>
          </a:p>
          <a:p>
            <a:pPr indent="0" lvl="0" marL="0" rtl="0" algn="l">
              <a:spcBef>
                <a:spcPts val="1600"/>
              </a:spcBef>
              <a:spcAft>
                <a:spcPts val="1600"/>
              </a:spcAft>
              <a:buNone/>
            </a:pPr>
            <a:r>
              <a:t/>
            </a:r>
            <a:endParaRPr/>
          </a:p>
        </p:txBody>
      </p:sp>
      <p:pic>
        <p:nvPicPr>
          <p:cNvPr id="132" name="Google Shape;132;p24"/>
          <p:cNvPicPr preferRelativeResize="0"/>
          <p:nvPr/>
        </p:nvPicPr>
        <p:blipFill>
          <a:blip r:embed="rId3">
            <a:alphaModFix/>
          </a:blip>
          <a:stretch>
            <a:fillRect/>
          </a:stretch>
        </p:blipFill>
        <p:spPr>
          <a:xfrm>
            <a:off x="4647375" y="1533025"/>
            <a:ext cx="4344224" cy="32581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Classroom Structure</a:t>
            </a:r>
            <a:endParaRPr/>
          </a:p>
        </p:txBody>
      </p:sp>
      <p:sp>
        <p:nvSpPr>
          <p:cNvPr id="138" name="Google Shape;138;p25"/>
          <p:cNvSpPr txBox="1"/>
          <p:nvPr>
            <p:ph idx="1" type="body"/>
          </p:nvPr>
        </p:nvSpPr>
        <p:spPr>
          <a:xfrm>
            <a:off x="311700" y="753525"/>
            <a:ext cx="3999900" cy="33348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000">
                <a:latin typeface="Oswald"/>
                <a:ea typeface="Oswald"/>
                <a:cs typeface="Oswald"/>
                <a:sym typeface="Oswald"/>
              </a:rPr>
              <a:t>Academic Mindset</a:t>
            </a:r>
            <a:endParaRPr sz="3000">
              <a:latin typeface="Oswald"/>
              <a:ea typeface="Oswald"/>
              <a:cs typeface="Oswald"/>
              <a:sym typeface="Oswald"/>
            </a:endParaRPr>
          </a:p>
          <a:p>
            <a:pPr indent="0" lvl="0" marL="0" rtl="0" algn="l">
              <a:lnSpc>
                <a:spcPct val="100000"/>
              </a:lnSpc>
              <a:spcBef>
                <a:spcPts val="0"/>
              </a:spcBef>
              <a:spcAft>
                <a:spcPts val="0"/>
              </a:spcAft>
              <a:buNone/>
            </a:pPr>
            <a:r>
              <a:t/>
            </a:r>
            <a:endParaRPr sz="3000">
              <a:latin typeface="Oswald"/>
              <a:ea typeface="Oswald"/>
              <a:cs typeface="Oswald"/>
              <a:sym typeface="Oswald"/>
            </a:endParaRPr>
          </a:p>
          <a:p>
            <a:pPr indent="-355600" lvl="0" marL="457200" rtl="0" algn="l">
              <a:spcBef>
                <a:spcPts val="0"/>
              </a:spcBef>
              <a:spcAft>
                <a:spcPts val="0"/>
              </a:spcAft>
              <a:buSzPts val="2000"/>
              <a:buFont typeface="Arial"/>
              <a:buChar char="●"/>
            </a:pPr>
            <a:r>
              <a:rPr lang="en" sz="2000"/>
              <a:t>I belong to this academic community.</a:t>
            </a:r>
            <a:endParaRPr sz="2000"/>
          </a:p>
          <a:p>
            <a:pPr indent="-355600" lvl="0" marL="457200" rtl="0" algn="l">
              <a:spcBef>
                <a:spcPts val="0"/>
              </a:spcBef>
              <a:spcAft>
                <a:spcPts val="0"/>
              </a:spcAft>
              <a:buSzPts val="2000"/>
              <a:buFont typeface="Arial"/>
              <a:buChar char="●"/>
            </a:pPr>
            <a:r>
              <a:rPr lang="en" sz="2000"/>
              <a:t>I can succeed at this.</a:t>
            </a:r>
            <a:endParaRPr sz="2000"/>
          </a:p>
          <a:p>
            <a:pPr indent="-355600" lvl="0" marL="457200" rtl="0" algn="l">
              <a:spcBef>
                <a:spcPts val="0"/>
              </a:spcBef>
              <a:spcAft>
                <a:spcPts val="0"/>
              </a:spcAft>
              <a:buSzPts val="2000"/>
              <a:buFont typeface="Arial"/>
              <a:buChar char="●"/>
            </a:pPr>
            <a:r>
              <a:rPr lang="en" sz="2000"/>
              <a:t>My ability and competence grow with my effort.</a:t>
            </a:r>
            <a:endParaRPr sz="2000"/>
          </a:p>
          <a:p>
            <a:pPr indent="-355600" lvl="0" marL="457200" rtl="0" algn="l">
              <a:spcBef>
                <a:spcPts val="0"/>
              </a:spcBef>
              <a:spcAft>
                <a:spcPts val="0"/>
              </a:spcAft>
              <a:buSzPts val="2000"/>
              <a:buFont typeface="Arial"/>
              <a:buChar char="●"/>
            </a:pPr>
            <a:r>
              <a:rPr lang="en" sz="2000"/>
              <a:t>This work has value for me.</a:t>
            </a:r>
            <a:endParaRPr sz="2000"/>
          </a:p>
          <a:p>
            <a:pPr indent="0" lvl="0" marL="0" rtl="0" algn="l">
              <a:spcBef>
                <a:spcPts val="0"/>
              </a:spcBef>
              <a:spcAft>
                <a:spcPts val="1600"/>
              </a:spcAft>
              <a:buNone/>
            </a:pPr>
            <a:r>
              <a:t/>
            </a:r>
            <a:endParaRPr/>
          </a:p>
        </p:txBody>
      </p:sp>
      <p:pic>
        <p:nvPicPr>
          <p:cNvPr descr="14102584_1110265649065507_5724582704412232011_n.jpg" id="139" name="Google Shape;139;p25"/>
          <p:cNvPicPr preferRelativeResize="0"/>
          <p:nvPr/>
        </p:nvPicPr>
        <p:blipFill>
          <a:blip r:embed="rId3">
            <a:alphaModFix/>
          </a:blip>
          <a:stretch>
            <a:fillRect/>
          </a:stretch>
        </p:blipFill>
        <p:spPr>
          <a:xfrm>
            <a:off x="5487300" y="1107800"/>
            <a:ext cx="2927551" cy="39033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Classroom Structure</a:t>
            </a:r>
            <a:endParaRPr/>
          </a:p>
        </p:txBody>
      </p:sp>
      <p:sp>
        <p:nvSpPr>
          <p:cNvPr id="145" name="Google Shape;145;p26"/>
          <p:cNvSpPr txBox="1"/>
          <p:nvPr>
            <p:ph idx="1" type="body"/>
          </p:nvPr>
        </p:nvSpPr>
        <p:spPr>
          <a:xfrm>
            <a:off x="311700" y="1234075"/>
            <a:ext cx="3087000" cy="33348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000">
                <a:latin typeface="Oswald"/>
                <a:ea typeface="Oswald"/>
                <a:cs typeface="Oswald"/>
                <a:sym typeface="Oswald"/>
              </a:rPr>
              <a:t>Kid Watching</a:t>
            </a:r>
            <a:endParaRPr sz="3000">
              <a:latin typeface="Oswald"/>
              <a:ea typeface="Oswald"/>
              <a:cs typeface="Oswald"/>
              <a:sym typeface="Oswald"/>
            </a:endParaRPr>
          </a:p>
          <a:p>
            <a:pPr indent="0" lvl="0" marL="0" rtl="0" algn="ctr">
              <a:lnSpc>
                <a:spcPct val="100000"/>
              </a:lnSpc>
              <a:spcBef>
                <a:spcPts val="0"/>
              </a:spcBef>
              <a:spcAft>
                <a:spcPts val="0"/>
              </a:spcAft>
              <a:buNone/>
            </a:pPr>
            <a:r>
              <a:t/>
            </a:r>
            <a:endParaRPr sz="3000">
              <a:latin typeface="Oswald"/>
              <a:ea typeface="Oswald"/>
              <a:cs typeface="Oswald"/>
              <a:sym typeface="Oswald"/>
            </a:endParaRPr>
          </a:p>
          <a:p>
            <a:pPr indent="-342900" lvl="0" marL="457200" rtl="0" algn="l">
              <a:spcBef>
                <a:spcPts val="0"/>
              </a:spcBef>
              <a:spcAft>
                <a:spcPts val="0"/>
              </a:spcAft>
              <a:buSzPts val="1800"/>
              <a:buChar char="●"/>
            </a:pPr>
            <a:r>
              <a:rPr lang="en"/>
              <a:t>What do I see?</a:t>
            </a:r>
            <a:endParaRPr/>
          </a:p>
          <a:p>
            <a:pPr indent="-342900" lvl="0" marL="457200" rtl="0" algn="l">
              <a:spcBef>
                <a:spcPts val="0"/>
              </a:spcBef>
              <a:spcAft>
                <a:spcPts val="0"/>
              </a:spcAft>
              <a:buSzPts val="1800"/>
              <a:buChar char="●"/>
            </a:pPr>
            <a:r>
              <a:rPr lang="en"/>
              <a:t>What do I hear as part of the environment?</a:t>
            </a:r>
            <a:endParaRPr/>
          </a:p>
          <a:p>
            <a:pPr indent="-342900" lvl="0" marL="457200" rtl="0" algn="l">
              <a:spcBef>
                <a:spcPts val="0"/>
              </a:spcBef>
              <a:spcAft>
                <a:spcPts val="0"/>
              </a:spcAft>
              <a:buSzPts val="1800"/>
              <a:buChar char="●"/>
            </a:pPr>
            <a:r>
              <a:rPr lang="en"/>
              <a:t>What conversations are happening?</a:t>
            </a:r>
            <a:endParaRPr/>
          </a:p>
        </p:txBody>
      </p:sp>
      <p:pic>
        <p:nvPicPr>
          <p:cNvPr descr="14047369_1105360249556047_5791302400700629378_o.jpg" id="146" name="Google Shape;146;p26"/>
          <p:cNvPicPr preferRelativeResize="0"/>
          <p:nvPr/>
        </p:nvPicPr>
        <p:blipFill>
          <a:blip r:embed="rId3">
            <a:alphaModFix/>
          </a:blip>
          <a:stretch>
            <a:fillRect/>
          </a:stretch>
        </p:blipFill>
        <p:spPr>
          <a:xfrm>
            <a:off x="3549575" y="1323850"/>
            <a:ext cx="5282724" cy="27646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127975"/>
            <a:ext cx="85206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Classroom Structure</a:t>
            </a:r>
            <a:endParaRPr/>
          </a:p>
        </p:txBody>
      </p:sp>
      <p:sp>
        <p:nvSpPr>
          <p:cNvPr id="152" name="Google Shape;152;p27"/>
          <p:cNvSpPr txBox="1"/>
          <p:nvPr>
            <p:ph idx="1" type="body"/>
          </p:nvPr>
        </p:nvSpPr>
        <p:spPr>
          <a:xfrm>
            <a:off x="291600" y="794800"/>
            <a:ext cx="8560800" cy="4031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000">
                <a:latin typeface="Oswald"/>
                <a:ea typeface="Oswald"/>
                <a:cs typeface="Oswald"/>
                <a:sym typeface="Oswald"/>
              </a:rPr>
              <a:t>Culturally Responsive Teaching</a:t>
            </a:r>
            <a:endParaRPr u="sng"/>
          </a:p>
          <a:p>
            <a:pPr indent="-342900" lvl="0" marL="457200" rtl="0" algn="l">
              <a:spcBef>
                <a:spcPts val="0"/>
              </a:spcBef>
              <a:spcAft>
                <a:spcPts val="0"/>
              </a:spcAft>
              <a:buClr>
                <a:srgbClr val="233A44"/>
              </a:buClr>
              <a:buSzPts val="1800"/>
              <a:buFont typeface="Playfair Display"/>
              <a:buChar char="●"/>
            </a:pPr>
            <a:r>
              <a:rPr lang="en">
                <a:solidFill>
                  <a:srgbClr val="233A44"/>
                </a:solidFill>
              </a:rPr>
              <a:t>Celebrating diversity</a:t>
            </a:r>
            <a:endParaRPr>
              <a:solidFill>
                <a:srgbClr val="233A44"/>
              </a:solidFill>
            </a:endParaRPr>
          </a:p>
          <a:p>
            <a:pPr indent="-342900" lvl="0" marL="457200" rtl="0" algn="l">
              <a:spcBef>
                <a:spcPts val="0"/>
              </a:spcBef>
              <a:spcAft>
                <a:spcPts val="0"/>
              </a:spcAft>
              <a:buClr>
                <a:srgbClr val="233A44"/>
              </a:buClr>
              <a:buSzPts val="1800"/>
              <a:buFont typeface="Playfair Display"/>
              <a:buChar char="●"/>
            </a:pPr>
            <a:r>
              <a:rPr lang="en">
                <a:solidFill>
                  <a:srgbClr val="233A44"/>
                </a:solidFill>
              </a:rPr>
              <a:t>Building resilience and academic mindset by pushing back on dominant narratives about PoC</a:t>
            </a:r>
            <a:endParaRPr>
              <a:solidFill>
                <a:srgbClr val="233A44"/>
              </a:solidFill>
            </a:endParaRPr>
          </a:p>
          <a:p>
            <a:pPr indent="-342900" lvl="0" marL="457200" rtl="0" algn="l">
              <a:spcBef>
                <a:spcPts val="0"/>
              </a:spcBef>
              <a:spcAft>
                <a:spcPts val="0"/>
              </a:spcAft>
              <a:buClr>
                <a:srgbClr val="233A44"/>
              </a:buClr>
              <a:buSzPts val="1800"/>
              <a:buFont typeface="Playfair Display"/>
              <a:buChar char="●"/>
            </a:pPr>
            <a:r>
              <a:rPr lang="en">
                <a:solidFill>
                  <a:srgbClr val="233A44"/>
                </a:solidFill>
              </a:rPr>
              <a:t>Windows, Mirrors, Sliding Doors: </a:t>
            </a:r>
            <a:endParaRPr>
              <a:solidFill>
                <a:srgbClr val="233A44"/>
              </a:solidFill>
            </a:endParaRPr>
          </a:p>
          <a:p>
            <a:pPr indent="-342900" lvl="1" marL="1371600" rtl="0" algn="l">
              <a:spcBef>
                <a:spcPts val="0"/>
              </a:spcBef>
              <a:spcAft>
                <a:spcPts val="0"/>
              </a:spcAft>
              <a:buClr>
                <a:srgbClr val="233A44"/>
              </a:buClr>
              <a:buSzPts val="1800"/>
              <a:buFont typeface="Playfair Display"/>
              <a:buChar char="○"/>
            </a:pPr>
            <a:r>
              <a:rPr lang="en" sz="1800">
                <a:solidFill>
                  <a:srgbClr val="233A44"/>
                </a:solidFill>
              </a:rPr>
              <a:t>Exposing majority students to diverse literature, multiple perspectives, and inclusion</a:t>
            </a:r>
            <a:endParaRPr sz="1800">
              <a:solidFill>
                <a:srgbClr val="233A44"/>
              </a:solidFill>
            </a:endParaRPr>
          </a:p>
          <a:p>
            <a:pPr indent="-342900" lvl="1" marL="1371600" rtl="0" algn="l">
              <a:spcBef>
                <a:spcPts val="0"/>
              </a:spcBef>
              <a:spcAft>
                <a:spcPts val="0"/>
              </a:spcAft>
              <a:buClr>
                <a:srgbClr val="233A44"/>
              </a:buClr>
              <a:buSzPts val="1800"/>
              <a:buFont typeface="Playfair Display"/>
              <a:buChar char="○"/>
            </a:pPr>
            <a:r>
              <a:rPr lang="en" sz="1800">
                <a:solidFill>
                  <a:srgbClr val="233A44"/>
                </a:solidFill>
              </a:rPr>
              <a:t>Helping SoC see themselves reflected</a:t>
            </a:r>
            <a:endParaRPr sz="1800">
              <a:solidFill>
                <a:srgbClr val="233A44"/>
              </a:solidFill>
            </a:endParaRPr>
          </a:p>
          <a:p>
            <a:pPr indent="-342900" lvl="1" marL="1371600" rtl="0" algn="l">
              <a:spcBef>
                <a:spcPts val="0"/>
              </a:spcBef>
              <a:spcAft>
                <a:spcPts val="0"/>
              </a:spcAft>
              <a:buClr>
                <a:srgbClr val="233A44"/>
              </a:buClr>
              <a:buSzPts val="1800"/>
              <a:buFont typeface="Playfair Display"/>
              <a:buChar char="○"/>
            </a:pPr>
            <a:r>
              <a:rPr lang="en" sz="1800">
                <a:solidFill>
                  <a:srgbClr val="233A44"/>
                </a:solidFill>
              </a:rPr>
              <a:t>Raising students’ consciousness about inequity within the everyday social, environmental, economic, or political aspects of life</a:t>
            </a:r>
            <a:endParaRPr/>
          </a:p>
          <a:p>
            <a:pPr indent="0" lvl="0" marL="0" rtl="0" algn="l">
              <a:spcBef>
                <a:spcPts val="1600"/>
              </a:spcBef>
              <a:spcAft>
                <a:spcPts val="0"/>
              </a:spcAft>
              <a:buClr>
                <a:schemeClr val="dk2"/>
              </a:buClr>
              <a:buSzPts val="1100"/>
              <a:buFont typeface="Arial"/>
              <a:buNone/>
            </a:pPr>
            <a:r>
              <a:rPr lang="en" sz="1200"/>
              <a:t>Source:</a:t>
            </a:r>
            <a:r>
              <a:rPr i="1" lang="en" sz="1200"/>
              <a:t> Culturally Responsive Teaching and the Brain</a:t>
            </a:r>
            <a:endParaRPr/>
          </a:p>
          <a:p>
            <a:pPr indent="0" lvl="0" marL="0" rtl="0" algn="l">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234800" y="193750"/>
            <a:ext cx="7661400" cy="100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400"/>
              <a:t>Social-Emotional Structure</a:t>
            </a:r>
            <a:endParaRPr sz="4400"/>
          </a:p>
        </p:txBody>
      </p:sp>
      <p:pic>
        <p:nvPicPr>
          <p:cNvPr id="158" name="Google Shape;158;p28"/>
          <p:cNvPicPr preferRelativeResize="0"/>
          <p:nvPr/>
        </p:nvPicPr>
        <p:blipFill>
          <a:blip r:embed="rId3">
            <a:alphaModFix/>
          </a:blip>
          <a:stretch>
            <a:fillRect/>
          </a:stretch>
        </p:blipFill>
        <p:spPr>
          <a:xfrm>
            <a:off x="2592350" y="1313775"/>
            <a:ext cx="5509050" cy="3100025"/>
          </a:xfrm>
          <a:prstGeom prst="rect">
            <a:avLst/>
          </a:prstGeom>
          <a:noFill/>
          <a:ln>
            <a:noFill/>
          </a:ln>
        </p:spPr>
      </p:pic>
      <p:sp>
        <p:nvSpPr>
          <p:cNvPr id="159" name="Google Shape;159;p28"/>
          <p:cNvSpPr txBox="1"/>
          <p:nvPr/>
        </p:nvSpPr>
        <p:spPr>
          <a:xfrm>
            <a:off x="452525" y="1194850"/>
            <a:ext cx="1999800" cy="3042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Playfair Display"/>
              <a:buChar char="●"/>
            </a:pPr>
            <a:r>
              <a:rPr lang="en" sz="1800">
                <a:solidFill>
                  <a:srgbClr val="FFFFFF"/>
                </a:solidFill>
                <a:latin typeface="Playfair Display"/>
                <a:ea typeface="Playfair Display"/>
                <a:cs typeface="Playfair Display"/>
                <a:sym typeface="Playfair Display"/>
              </a:rPr>
              <a:t>Identity Workspaces</a:t>
            </a:r>
            <a:endParaRPr sz="1800">
              <a:solidFill>
                <a:srgbClr val="FFFFFF"/>
              </a:solidFill>
              <a:latin typeface="Playfair Display"/>
              <a:ea typeface="Playfair Display"/>
              <a:cs typeface="Playfair Display"/>
              <a:sym typeface="Playfair Display"/>
            </a:endParaRPr>
          </a:p>
          <a:p>
            <a:pPr indent="0" lvl="0" marL="457200" rtl="0" algn="l">
              <a:spcBef>
                <a:spcPts val="0"/>
              </a:spcBef>
              <a:spcAft>
                <a:spcPts val="0"/>
              </a:spcAft>
              <a:buNone/>
            </a:pPr>
            <a:r>
              <a:t/>
            </a:r>
            <a:endParaRPr sz="1800">
              <a:solidFill>
                <a:srgbClr val="FFFFFF"/>
              </a:solidFill>
              <a:latin typeface="Playfair Display"/>
              <a:ea typeface="Playfair Display"/>
              <a:cs typeface="Playfair Display"/>
              <a:sym typeface="Playfair Display"/>
            </a:endParaRPr>
          </a:p>
          <a:p>
            <a:pPr indent="-342900" lvl="0" marL="457200" rtl="0" algn="l">
              <a:spcBef>
                <a:spcPts val="0"/>
              </a:spcBef>
              <a:spcAft>
                <a:spcPts val="0"/>
              </a:spcAft>
              <a:buClr>
                <a:srgbClr val="FFFFFF"/>
              </a:buClr>
              <a:buSzPts val="1800"/>
              <a:buFont typeface="Playfair Display"/>
              <a:buChar char="●"/>
            </a:pPr>
            <a:r>
              <a:rPr lang="en" sz="1800">
                <a:solidFill>
                  <a:srgbClr val="FFFFFF"/>
                </a:solidFill>
                <a:latin typeface="Playfair Display"/>
                <a:ea typeface="Playfair Display"/>
                <a:cs typeface="Playfair Display"/>
                <a:sym typeface="Playfair Display"/>
              </a:rPr>
              <a:t>Culturally Responsive Counseling</a:t>
            </a:r>
            <a:endParaRPr sz="1800">
              <a:solidFill>
                <a:srgbClr val="FFFFFF"/>
              </a:solidFill>
              <a:latin typeface="Playfair Display"/>
              <a:ea typeface="Playfair Display"/>
              <a:cs typeface="Playfair Display"/>
              <a:sym typeface="Playfair Display"/>
            </a:endParaRPr>
          </a:p>
          <a:p>
            <a:pPr indent="0" lvl="0" marL="457200" rtl="0" algn="l">
              <a:spcBef>
                <a:spcPts val="0"/>
              </a:spcBef>
              <a:spcAft>
                <a:spcPts val="0"/>
              </a:spcAft>
              <a:buNone/>
            </a:pPr>
            <a:r>
              <a:t/>
            </a:r>
            <a:endParaRPr sz="1800">
              <a:solidFill>
                <a:srgbClr val="FFFFFF"/>
              </a:solidFill>
              <a:latin typeface="Playfair Display"/>
              <a:ea typeface="Playfair Display"/>
              <a:cs typeface="Playfair Display"/>
              <a:sym typeface="Playfair Display"/>
            </a:endParaRPr>
          </a:p>
          <a:p>
            <a:pPr indent="-342900" lvl="0" marL="457200" rtl="0" algn="l">
              <a:spcBef>
                <a:spcPts val="0"/>
              </a:spcBef>
              <a:spcAft>
                <a:spcPts val="0"/>
              </a:spcAft>
              <a:buClr>
                <a:srgbClr val="FFFFFF"/>
              </a:buClr>
              <a:buSzPts val="1800"/>
              <a:buFont typeface="Playfair Display"/>
              <a:buChar char="●"/>
            </a:pPr>
            <a:r>
              <a:rPr lang="en" sz="1800">
                <a:solidFill>
                  <a:srgbClr val="FFFFFF"/>
                </a:solidFill>
                <a:latin typeface="Playfair Display"/>
                <a:ea typeface="Playfair Display"/>
                <a:cs typeface="Playfair Display"/>
                <a:sym typeface="Playfair Display"/>
              </a:rPr>
              <a:t>Responsive Discipline</a:t>
            </a:r>
            <a:endParaRPr sz="1800">
              <a:solidFill>
                <a:srgbClr val="FFFFFF"/>
              </a:solidFill>
              <a:latin typeface="Playfair Display"/>
              <a:ea typeface="Playfair Display"/>
              <a:cs typeface="Playfair Display"/>
              <a:sym typeface="Playfair Display"/>
            </a:endParaRPr>
          </a:p>
          <a:p>
            <a:pPr indent="0" lvl="0" marL="457200" rtl="0" algn="l">
              <a:spcBef>
                <a:spcPts val="0"/>
              </a:spcBef>
              <a:spcAft>
                <a:spcPts val="0"/>
              </a:spcAft>
              <a:buNone/>
            </a:pPr>
            <a:r>
              <a:t/>
            </a:r>
            <a:endParaRPr sz="1800">
              <a:solidFill>
                <a:srgbClr val="FFFFFF"/>
              </a:solidFill>
              <a:latin typeface="Playfair Display"/>
              <a:ea typeface="Playfair Display"/>
              <a:cs typeface="Playfair Display"/>
              <a:sym typeface="Playfair Display"/>
            </a:endParaRPr>
          </a:p>
          <a:p>
            <a:pPr indent="-342900" lvl="0" marL="457200" rtl="0" algn="l">
              <a:spcBef>
                <a:spcPts val="0"/>
              </a:spcBef>
              <a:spcAft>
                <a:spcPts val="0"/>
              </a:spcAft>
              <a:buClr>
                <a:srgbClr val="FFFFFF"/>
              </a:buClr>
              <a:buSzPts val="1800"/>
              <a:buFont typeface="Playfair Display"/>
              <a:buChar char="●"/>
            </a:pPr>
            <a:r>
              <a:rPr lang="en" sz="1800">
                <a:solidFill>
                  <a:srgbClr val="FFFFFF"/>
                </a:solidFill>
                <a:latin typeface="Playfair Display"/>
                <a:ea typeface="Playfair Display"/>
                <a:cs typeface="Playfair Display"/>
                <a:sym typeface="Playfair Display"/>
              </a:rPr>
              <a:t>Restorative Justice</a:t>
            </a:r>
            <a:endParaRPr sz="1800">
              <a:solidFill>
                <a:srgbClr val="FFFFFF"/>
              </a:solidFill>
              <a:latin typeface="Playfair Display"/>
              <a:ea typeface="Playfair Display"/>
              <a:cs typeface="Playfair Display"/>
              <a:sym typeface="Playfair Display"/>
            </a:endParaRPr>
          </a:p>
          <a:p>
            <a:pPr indent="0" lvl="0" marL="457200" rtl="0" algn="l">
              <a:spcBef>
                <a:spcPts val="0"/>
              </a:spcBef>
              <a:spcAft>
                <a:spcPts val="0"/>
              </a:spcAft>
              <a:buNone/>
            </a:pPr>
            <a:r>
              <a:t/>
            </a:r>
            <a:endParaRPr>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148950" y="-278275"/>
            <a:ext cx="4045200" cy="1786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Identity Workspaces</a:t>
            </a:r>
            <a:endParaRPr/>
          </a:p>
        </p:txBody>
      </p:sp>
      <p:sp>
        <p:nvSpPr>
          <p:cNvPr id="165" name="Google Shape;165;p29"/>
          <p:cNvSpPr txBox="1"/>
          <p:nvPr>
            <p:ph idx="2" type="body"/>
          </p:nvPr>
        </p:nvSpPr>
        <p:spPr>
          <a:xfrm>
            <a:off x="5007923" y="2601300"/>
            <a:ext cx="3186300" cy="2376300"/>
          </a:xfrm>
          <a:prstGeom prst="rect">
            <a:avLst/>
          </a:prstGeom>
          <a:solidFill>
            <a:schemeClr val="dk1"/>
          </a:solidFill>
        </p:spPr>
        <p:txBody>
          <a:bodyPr anchorCtr="0" anchor="ctr" bIns="91425" lIns="91425" spcFirstLastPara="1" rIns="91425" wrap="square" tIns="91425">
            <a:noAutofit/>
          </a:bodyPr>
          <a:lstStyle/>
          <a:p>
            <a:pPr indent="0" lvl="0" marL="0" rtl="0" algn="l">
              <a:spcBef>
                <a:spcPts val="0"/>
              </a:spcBef>
              <a:spcAft>
                <a:spcPts val="0"/>
              </a:spcAft>
              <a:buNone/>
            </a:pPr>
            <a:r>
              <a:rPr lang="en"/>
              <a:t>How Does it Work?</a:t>
            </a:r>
            <a:endParaRPr/>
          </a:p>
          <a:p>
            <a:pPr indent="-298450" lvl="0" marL="457200" rtl="0" algn="l">
              <a:spcBef>
                <a:spcPts val="0"/>
              </a:spcBef>
              <a:spcAft>
                <a:spcPts val="0"/>
              </a:spcAft>
              <a:buSzPts val="1100"/>
              <a:buFont typeface="Arial"/>
              <a:buChar char="●"/>
            </a:pPr>
            <a:r>
              <a:rPr lang="en"/>
              <a:t>Voluntary</a:t>
            </a:r>
            <a:endParaRPr/>
          </a:p>
          <a:p>
            <a:pPr indent="-298450" lvl="0" marL="457200" rtl="0" algn="l">
              <a:spcBef>
                <a:spcPts val="0"/>
              </a:spcBef>
              <a:spcAft>
                <a:spcPts val="0"/>
              </a:spcAft>
              <a:buSzPts val="1100"/>
              <a:buFont typeface="Arial"/>
              <a:buChar char="●"/>
            </a:pPr>
            <a:r>
              <a:rPr lang="en"/>
              <a:t>Scheduled once/twice a month</a:t>
            </a:r>
            <a:endParaRPr/>
          </a:p>
          <a:p>
            <a:pPr indent="-298450" lvl="0" marL="457200" rtl="0" algn="l">
              <a:spcBef>
                <a:spcPts val="0"/>
              </a:spcBef>
              <a:spcAft>
                <a:spcPts val="0"/>
              </a:spcAft>
              <a:buSzPts val="1100"/>
              <a:buFont typeface="Arial"/>
              <a:buChar char="●"/>
            </a:pPr>
            <a:r>
              <a:rPr lang="en"/>
              <a:t>Meet at separate times</a:t>
            </a:r>
            <a:endParaRPr/>
          </a:p>
          <a:p>
            <a:pPr indent="-298450" lvl="0" marL="457200" rtl="0" algn="l">
              <a:spcBef>
                <a:spcPts val="0"/>
              </a:spcBef>
              <a:spcAft>
                <a:spcPts val="0"/>
              </a:spcAft>
              <a:buSzPts val="1100"/>
              <a:buFont typeface="Arial"/>
              <a:buChar char="●"/>
            </a:pPr>
            <a:r>
              <a:rPr lang="en"/>
              <a:t>Attend the group that you identify with </a:t>
            </a:r>
            <a:endParaRPr/>
          </a:p>
        </p:txBody>
      </p:sp>
      <p:sp>
        <p:nvSpPr>
          <p:cNvPr id="166" name="Google Shape;166;p29"/>
          <p:cNvSpPr txBox="1"/>
          <p:nvPr>
            <p:ph idx="1" type="subTitle"/>
          </p:nvPr>
        </p:nvSpPr>
        <p:spPr>
          <a:xfrm>
            <a:off x="239600" y="1613725"/>
            <a:ext cx="4045200" cy="325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African-American</a:t>
            </a:r>
            <a:endParaRPr/>
          </a:p>
          <a:p>
            <a:pPr indent="0" lvl="0" marL="0" rtl="0" algn="l">
              <a:spcBef>
                <a:spcPts val="0"/>
              </a:spcBef>
              <a:spcAft>
                <a:spcPts val="0"/>
              </a:spcAft>
              <a:buNone/>
            </a:pPr>
            <a:r>
              <a:rPr lang="en"/>
              <a:t>Asian</a:t>
            </a:r>
            <a:endParaRPr/>
          </a:p>
          <a:p>
            <a:pPr indent="0" lvl="0" marL="0" rtl="0" algn="l">
              <a:spcBef>
                <a:spcPts val="0"/>
              </a:spcBef>
              <a:spcAft>
                <a:spcPts val="0"/>
              </a:spcAft>
              <a:buNone/>
            </a:pPr>
            <a:r>
              <a:rPr lang="en"/>
              <a:t>Multiracial</a:t>
            </a:r>
            <a:endParaRPr/>
          </a:p>
          <a:p>
            <a:pPr indent="0" lvl="0" marL="0" rtl="0" algn="l">
              <a:spcBef>
                <a:spcPts val="0"/>
              </a:spcBef>
              <a:spcAft>
                <a:spcPts val="0"/>
              </a:spcAft>
              <a:buNone/>
            </a:pPr>
            <a:r>
              <a:rPr lang="en"/>
              <a:t>Latino/a</a:t>
            </a:r>
            <a:endParaRPr/>
          </a:p>
          <a:p>
            <a:pPr indent="0" lvl="0" marL="0" rtl="0" algn="l">
              <a:spcBef>
                <a:spcPts val="0"/>
              </a:spcBef>
              <a:spcAft>
                <a:spcPts val="0"/>
              </a:spcAft>
              <a:buNone/>
            </a:pPr>
            <a:r>
              <a:rPr lang="en"/>
              <a:t>White Girls</a:t>
            </a:r>
            <a:endParaRPr/>
          </a:p>
          <a:p>
            <a:pPr indent="0" lvl="0" marL="0" rtl="0" algn="l">
              <a:spcBef>
                <a:spcPts val="0"/>
              </a:spcBef>
              <a:spcAft>
                <a:spcPts val="0"/>
              </a:spcAft>
              <a:buNone/>
            </a:pPr>
            <a:r>
              <a:rPr lang="en"/>
              <a:t>White Boys</a:t>
            </a:r>
            <a:endParaRPr/>
          </a:p>
          <a:p>
            <a:pPr indent="0" lvl="0" marL="0" rtl="0" algn="l">
              <a:spcBef>
                <a:spcPts val="0"/>
              </a:spcBef>
              <a:spcAft>
                <a:spcPts val="0"/>
              </a:spcAft>
              <a:buNone/>
            </a:pPr>
            <a:r>
              <a:rPr lang="en"/>
              <a:t>International</a:t>
            </a:r>
            <a:endParaRPr/>
          </a:p>
          <a:p>
            <a:pPr indent="0" lvl="0" marL="0" rtl="0" algn="l">
              <a:spcBef>
                <a:spcPts val="0"/>
              </a:spcBef>
              <a:spcAft>
                <a:spcPts val="0"/>
              </a:spcAft>
              <a:buNone/>
            </a:pPr>
            <a:r>
              <a:rPr lang="en"/>
              <a:t>Jewish</a:t>
            </a:r>
            <a:endParaRPr/>
          </a:p>
          <a:p>
            <a:pPr indent="0" lvl="0" marL="0" rtl="0" algn="l">
              <a:spcBef>
                <a:spcPts val="0"/>
              </a:spcBef>
              <a:spcAft>
                <a:spcPts val="0"/>
              </a:spcAft>
              <a:buNone/>
            </a:pPr>
            <a:r>
              <a:rPr lang="en"/>
              <a:t>LGBTQ Alliance</a:t>
            </a:r>
            <a:endParaRPr/>
          </a:p>
          <a:p>
            <a:pPr indent="0" lvl="0" marL="0" rtl="0" algn="l">
              <a:spcBef>
                <a:spcPts val="0"/>
              </a:spcBef>
              <a:spcAft>
                <a:spcPts val="0"/>
              </a:spcAft>
              <a:buNone/>
            </a:pPr>
            <a:r>
              <a:rPr lang="en"/>
              <a:t>Children of Same-Sex Parents</a:t>
            </a:r>
            <a:endParaRPr/>
          </a:p>
        </p:txBody>
      </p:sp>
      <p:pic>
        <p:nvPicPr>
          <p:cNvPr id="167" name="Google Shape;167;p29"/>
          <p:cNvPicPr preferRelativeResize="0"/>
          <p:nvPr/>
        </p:nvPicPr>
        <p:blipFill>
          <a:blip r:embed="rId3">
            <a:alphaModFix/>
          </a:blip>
          <a:stretch>
            <a:fillRect/>
          </a:stretch>
        </p:blipFill>
        <p:spPr>
          <a:xfrm>
            <a:off x="5037237" y="159475"/>
            <a:ext cx="3127676" cy="2441824"/>
          </a:xfrm>
          <a:prstGeom prst="rect">
            <a:avLst/>
          </a:prstGeom>
          <a:noFill/>
          <a:ln>
            <a:noFill/>
          </a:ln>
        </p:spPr>
      </p:pic>
      <p:pic>
        <p:nvPicPr>
          <p:cNvPr id="168" name="Google Shape;168;p29"/>
          <p:cNvPicPr preferRelativeResize="0"/>
          <p:nvPr/>
        </p:nvPicPr>
        <p:blipFill>
          <a:blip r:embed="rId4">
            <a:alphaModFix/>
          </a:blip>
          <a:stretch>
            <a:fillRect/>
          </a:stretch>
        </p:blipFill>
        <p:spPr>
          <a:xfrm>
            <a:off x="2552624" y="1752450"/>
            <a:ext cx="1945901" cy="259377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Social-Emotional Structure</a:t>
            </a:r>
            <a:endParaRPr/>
          </a:p>
        </p:txBody>
      </p:sp>
      <p:sp>
        <p:nvSpPr>
          <p:cNvPr id="174" name="Google Shape;174;p30"/>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Culturally Responsive Counseling</a:t>
            </a:r>
            <a:endParaRPr b="1" sz="2400"/>
          </a:p>
          <a:p>
            <a:pPr indent="-355600" lvl="0" marL="457200" rtl="0" algn="l">
              <a:lnSpc>
                <a:spcPct val="100000"/>
              </a:lnSpc>
              <a:spcBef>
                <a:spcPts val="1600"/>
              </a:spcBef>
              <a:spcAft>
                <a:spcPts val="0"/>
              </a:spcAft>
              <a:buClr>
                <a:schemeClr val="dk2"/>
              </a:buClr>
              <a:buSzPts val="2000"/>
              <a:buFont typeface="Playfair Display"/>
              <a:buChar char="●"/>
            </a:pPr>
            <a:r>
              <a:rPr b="1" lang="en" sz="2000"/>
              <a:t>Culture dictates what makes us feel socially and emotionally ready for learning.</a:t>
            </a:r>
            <a:endParaRPr b="1" sz="2000"/>
          </a:p>
          <a:p>
            <a:pPr indent="-355600" lvl="0" marL="457200" rtl="0" algn="l">
              <a:lnSpc>
                <a:spcPct val="100000"/>
              </a:lnSpc>
              <a:spcBef>
                <a:spcPts val="0"/>
              </a:spcBef>
              <a:spcAft>
                <a:spcPts val="0"/>
              </a:spcAft>
              <a:buClr>
                <a:schemeClr val="dk2"/>
              </a:buClr>
              <a:buSzPts val="2000"/>
              <a:buFont typeface="Playfair Display"/>
              <a:buChar char="●"/>
            </a:pPr>
            <a:r>
              <a:rPr lang="en" sz="2000"/>
              <a:t>It is the lever for getting into the right social-emotional frame of mind (“</a:t>
            </a:r>
            <a:r>
              <a:rPr b="1" lang="en" sz="2000"/>
              <a:t>Relaxed Alertness</a:t>
            </a:r>
            <a:r>
              <a:rPr lang="en" sz="2000"/>
              <a:t>”)</a:t>
            </a:r>
            <a:endParaRPr sz="2000"/>
          </a:p>
          <a:p>
            <a:pPr indent="-355600" lvl="0" marL="457200" rtl="0" algn="l">
              <a:lnSpc>
                <a:spcPct val="100000"/>
              </a:lnSpc>
              <a:spcBef>
                <a:spcPts val="0"/>
              </a:spcBef>
              <a:spcAft>
                <a:spcPts val="0"/>
              </a:spcAft>
              <a:buSzPts val="2000"/>
              <a:buChar char="●"/>
            </a:pPr>
            <a:r>
              <a:rPr lang="en" sz="2000"/>
              <a:t>Personal identity analysis is a precursor to effective counseling</a:t>
            </a:r>
            <a:endParaRPr sz="2000"/>
          </a:p>
          <a:p>
            <a:pPr indent="-355600" lvl="0" marL="457200" rtl="0" algn="l">
              <a:lnSpc>
                <a:spcPct val="100000"/>
              </a:lnSpc>
              <a:spcBef>
                <a:spcPts val="0"/>
              </a:spcBef>
              <a:spcAft>
                <a:spcPts val="0"/>
              </a:spcAft>
              <a:buSzPts val="2000"/>
              <a:buChar char="●"/>
            </a:pPr>
            <a:r>
              <a:rPr lang="en" sz="2000"/>
              <a:t>Adolescents begin to ask and answer the question: Who am I?</a:t>
            </a:r>
            <a:endParaRPr sz="2000">
              <a:latin typeface="Nunito"/>
              <a:ea typeface="Nunito"/>
              <a:cs typeface="Nunito"/>
              <a:sym typeface="Nunito"/>
            </a:endParaRPr>
          </a:p>
          <a:p>
            <a:pPr indent="0" lvl="0" marL="0" rtl="0" algn="l">
              <a:spcBef>
                <a:spcPts val="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Social-Emotional Structure</a:t>
            </a:r>
            <a:endParaRPr/>
          </a:p>
        </p:txBody>
      </p:sp>
      <p:sp>
        <p:nvSpPr>
          <p:cNvPr id="180" name="Google Shape;180;p31"/>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Responsive Discipline Practices</a:t>
            </a:r>
            <a:endParaRPr b="1" sz="2400"/>
          </a:p>
          <a:p>
            <a:pPr indent="0" lvl="0" marL="0" rtl="0" algn="l">
              <a:spcBef>
                <a:spcPts val="1600"/>
              </a:spcBef>
              <a:spcAft>
                <a:spcPts val="0"/>
              </a:spcAft>
              <a:buNone/>
            </a:pPr>
            <a:r>
              <a:rPr lang="en"/>
              <a:t>Shifts for rerouting school-to-prison pipeline:</a:t>
            </a:r>
            <a:endParaRPr/>
          </a:p>
          <a:p>
            <a:pPr indent="-342900" lvl="0" marL="457200" rtl="0" algn="l">
              <a:spcBef>
                <a:spcPts val="1600"/>
              </a:spcBef>
              <a:spcAft>
                <a:spcPts val="0"/>
              </a:spcAft>
              <a:buSzPts val="1800"/>
              <a:buAutoNum type="arabicPeriod"/>
            </a:pPr>
            <a:r>
              <a:rPr lang="en"/>
              <a:t>Adopt a social emotional lens.</a:t>
            </a:r>
            <a:endParaRPr/>
          </a:p>
          <a:p>
            <a:pPr indent="-342900" lvl="0" marL="457200" rtl="0" algn="l">
              <a:spcBef>
                <a:spcPts val="0"/>
              </a:spcBef>
              <a:spcAft>
                <a:spcPts val="0"/>
              </a:spcAft>
              <a:buSzPts val="1800"/>
              <a:buAutoNum type="arabicPeriod"/>
            </a:pPr>
            <a:r>
              <a:rPr lang="en"/>
              <a:t>Know your students and develop cultural competency. </a:t>
            </a:r>
            <a:endParaRPr/>
          </a:p>
          <a:p>
            <a:pPr indent="-342900" lvl="0" marL="457200" rtl="0" algn="l">
              <a:spcBef>
                <a:spcPts val="0"/>
              </a:spcBef>
              <a:spcAft>
                <a:spcPts val="0"/>
              </a:spcAft>
              <a:buSzPts val="1800"/>
              <a:buAutoNum type="arabicPeriod"/>
            </a:pPr>
            <a:r>
              <a:rPr lang="en"/>
              <a:t>Plan and deliver (or support) effective student-centered instruction. </a:t>
            </a:r>
            <a:endParaRPr/>
          </a:p>
          <a:p>
            <a:pPr indent="-342900" lvl="0" marL="457200" rtl="0" algn="l">
              <a:spcBef>
                <a:spcPts val="0"/>
              </a:spcBef>
              <a:spcAft>
                <a:spcPts val="0"/>
              </a:spcAft>
              <a:buSzPts val="1800"/>
              <a:buAutoNum type="arabicPeriod"/>
            </a:pPr>
            <a:r>
              <a:rPr lang="en"/>
              <a:t>Move the paradigm from punishment to development. </a:t>
            </a:r>
            <a:endParaRPr/>
          </a:p>
          <a:p>
            <a:pPr indent="-342900" lvl="0" marL="457200" rtl="0" algn="l">
              <a:spcBef>
                <a:spcPts val="0"/>
              </a:spcBef>
              <a:spcAft>
                <a:spcPts val="0"/>
              </a:spcAft>
              <a:buSzPts val="1800"/>
              <a:buAutoNum type="arabicPeriod"/>
            </a:pPr>
            <a:r>
              <a:rPr lang="en"/>
              <a:t>Resist the criminalization of school behavior.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sz="1200"/>
              <a:t>Source:</a:t>
            </a:r>
            <a:r>
              <a:rPr i="1" lang="en" sz="1200"/>
              <a:t> Teaching Tolerance, Code of Conduct: A Guide to Responsive Discipline, 2015</a:t>
            </a:r>
            <a:endParaRPr i="1" sz="12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a:t>
            </a:r>
            <a:endParaRPr/>
          </a:p>
        </p:txBody>
      </p:sp>
      <p:sp>
        <p:nvSpPr>
          <p:cNvPr id="65" name="Google Shape;65;p1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highlight>
                  <a:srgbClr val="FFFFFF"/>
                </a:highlight>
                <a:latin typeface="Arial"/>
                <a:ea typeface="Arial"/>
                <a:cs typeface="Arial"/>
                <a:sym typeface="Arial"/>
              </a:rPr>
              <a:t>Research shows that Black and Latino students are far less likely than their White and Asian peers to be assigned to gifted programs.   </a:t>
            </a:r>
            <a:endParaRPr>
              <a:solidFill>
                <a:srgbClr val="000000"/>
              </a:solidFill>
              <a:highlight>
                <a:srgbClr val="FFFFFF"/>
              </a:highlight>
              <a:latin typeface="Arial"/>
              <a:ea typeface="Arial"/>
              <a:cs typeface="Arial"/>
              <a:sym typeface="Arial"/>
            </a:endParaRPr>
          </a:p>
          <a:p>
            <a:pPr indent="0" lvl="0" marL="0" rtl="0" algn="l">
              <a:spcBef>
                <a:spcPts val="1600"/>
              </a:spcBef>
              <a:spcAft>
                <a:spcPts val="0"/>
              </a:spcAft>
              <a:buNone/>
            </a:pPr>
            <a:r>
              <a:rPr lang="en">
                <a:solidFill>
                  <a:srgbClr val="000000"/>
                </a:solidFill>
                <a:highlight>
                  <a:srgbClr val="FFFFFF"/>
                </a:highlight>
                <a:latin typeface="Arial"/>
                <a:ea typeface="Arial"/>
                <a:cs typeface="Arial"/>
                <a:sym typeface="Arial"/>
              </a:rPr>
              <a:t>According to the U.S. Department of Education, the likelihood of getting assigned to such programs is 66% lower for Black students and 47% lower for Latino students (NCES, 2012).  </a:t>
            </a:r>
            <a:endParaRPr>
              <a:solidFill>
                <a:srgbClr val="000000"/>
              </a:solidFill>
              <a:highlight>
                <a:srgbClr val="FFFFFF"/>
              </a:highlight>
              <a:latin typeface="Arial"/>
              <a:ea typeface="Arial"/>
              <a:cs typeface="Arial"/>
              <a:sym typeface="Arial"/>
            </a:endParaRPr>
          </a:p>
          <a:p>
            <a:pPr indent="0" lvl="0" marL="0" rtl="0" algn="l">
              <a:spcBef>
                <a:spcPts val="1600"/>
              </a:spcBef>
              <a:spcAft>
                <a:spcPts val="0"/>
              </a:spcAft>
              <a:buNone/>
            </a:pPr>
            <a:r>
              <a:t/>
            </a:r>
            <a:endParaRPr>
              <a:solidFill>
                <a:srgbClr val="000000"/>
              </a:solidFill>
              <a:highlight>
                <a:srgbClr val="FFFFFF"/>
              </a:highlight>
              <a:latin typeface="Arial"/>
              <a:ea typeface="Arial"/>
              <a:cs typeface="Arial"/>
              <a:sym typeface="Arial"/>
            </a:endParaRPr>
          </a:p>
          <a:p>
            <a:pPr indent="0" lvl="0" marL="0" rtl="0" algn="l">
              <a:spcBef>
                <a:spcPts val="1600"/>
              </a:spcBef>
              <a:spcAft>
                <a:spcPts val="0"/>
              </a:spcAft>
              <a:buNone/>
            </a:pPr>
            <a:r>
              <a:t/>
            </a:r>
            <a:endParaRPr>
              <a:solidFill>
                <a:srgbClr val="000000"/>
              </a:solidFill>
              <a:highlight>
                <a:srgbClr val="FFFFFF"/>
              </a:highlight>
              <a:latin typeface="Arial"/>
              <a:ea typeface="Arial"/>
              <a:cs typeface="Arial"/>
              <a:sym typeface="Arial"/>
            </a:endParaRPr>
          </a:p>
          <a:p>
            <a:pPr indent="0" lvl="0" marL="0" rtl="0" algn="l">
              <a:spcBef>
                <a:spcPts val="1600"/>
              </a:spcBef>
              <a:spcAft>
                <a:spcPts val="1600"/>
              </a:spcAft>
              <a:buNone/>
            </a:pPr>
            <a:r>
              <a:rPr i="1" lang="en" sz="1150">
                <a:solidFill>
                  <a:srgbClr val="000000"/>
                </a:solidFill>
                <a:highlight>
                  <a:srgbClr val="FFFFFF"/>
                </a:highlight>
                <a:latin typeface="Arial"/>
                <a:ea typeface="Arial"/>
                <a:cs typeface="Arial"/>
                <a:sym typeface="Arial"/>
              </a:rPr>
              <a:t>Source:  National Center for Education Statistics. (2012). Digest of Education Statistics.</a:t>
            </a:r>
            <a:endParaRPr i="1">
              <a:solidFill>
                <a:srgbClr val="000000"/>
              </a:solidFill>
              <a:highlight>
                <a:srgbClr val="FFFFFF"/>
              </a:highlight>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Social-Emotional Structure</a:t>
            </a:r>
            <a:endParaRPr/>
          </a:p>
        </p:txBody>
      </p:sp>
      <p:sp>
        <p:nvSpPr>
          <p:cNvPr id="186" name="Google Shape;186;p32"/>
          <p:cNvSpPr txBox="1"/>
          <p:nvPr>
            <p:ph idx="1" type="body"/>
          </p:nvPr>
        </p:nvSpPr>
        <p:spPr>
          <a:xfrm>
            <a:off x="311700" y="1234075"/>
            <a:ext cx="8520600" cy="383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Restorative Justice</a:t>
            </a:r>
            <a:endParaRPr b="1" sz="2400"/>
          </a:p>
          <a:p>
            <a:pPr indent="0" lvl="0" marL="0" rtl="0" algn="l">
              <a:spcBef>
                <a:spcPts val="1600"/>
              </a:spcBef>
              <a:spcAft>
                <a:spcPts val="0"/>
              </a:spcAft>
              <a:buNone/>
            </a:pPr>
            <a:r>
              <a:rPr lang="en"/>
              <a:t>Restorative justice goals include: </a:t>
            </a:r>
            <a:endParaRPr/>
          </a:p>
          <a:p>
            <a:pPr indent="-342900" lvl="0" marL="457200" rtl="0" algn="l">
              <a:spcBef>
                <a:spcPts val="1600"/>
              </a:spcBef>
              <a:spcAft>
                <a:spcPts val="0"/>
              </a:spcAft>
              <a:buSzPts val="1800"/>
              <a:buChar char="●"/>
            </a:pPr>
            <a:r>
              <a:rPr lang="en"/>
              <a:t>discussing needs of school community; </a:t>
            </a:r>
            <a:endParaRPr/>
          </a:p>
          <a:p>
            <a:pPr indent="-342900" lvl="0" marL="457200" rtl="0" algn="l">
              <a:spcBef>
                <a:spcPts val="0"/>
              </a:spcBef>
              <a:spcAft>
                <a:spcPts val="0"/>
              </a:spcAft>
              <a:buSzPts val="1800"/>
              <a:buChar char="●"/>
            </a:pPr>
            <a:r>
              <a:rPr lang="en"/>
              <a:t>building healthy relationships between educators and students; r</a:t>
            </a:r>
            <a:endParaRPr/>
          </a:p>
          <a:p>
            <a:pPr indent="-342900" lvl="0" marL="457200" rtl="0" algn="l">
              <a:spcBef>
                <a:spcPts val="0"/>
              </a:spcBef>
              <a:spcAft>
                <a:spcPts val="0"/>
              </a:spcAft>
              <a:buSzPts val="1800"/>
              <a:buChar char="●"/>
            </a:pPr>
            <a:r>
              <a:rPr lang="en"/>
              <a:t>esolve conflict while holding people accountable; </a:t>
            </a:r>
            <a:endParaRPr/>
          </a:p>
          <a:p>
            <a:pPr indent="-342900" lvl="0" marL="457200" rtl="0" algn="l">
              <a:spcBef>
                <a:spcPts val="0"/>
              </a:spcBef>
              <a:spcAft>
                <a:spcPts val="0"/>
              </a:spcAft>
              <a:buSzPts val="1800"/>
              <a:buChar char="●"/>
            </a:pPr>
            <a:r>
              <a:rPr lang="en"/>
              <a:t>reduce, prevent, and improve harmful behavior; </a:t>
            </a:r>
            <a:endParaRPr/>
          </a:p>
          <a:p>
            <a:pPr indent="-342900" lvl="0" marL="457200" rtl="0" algn="l">
              <a:spcBef>
                <a:spcPts val="0"/>
              </a:spcBef>
              <a:spcAft>
                <a:spcPts val="0"/>
              </a:spcAft>
              <a:buSzPts val="1800"/>
              <a:buChar char="●"/>
            </a:pPr>
            <a:r>
              <a:rPr lang="en"/>
              <a:t>repair harm and restore relationships. </a:t>
            </a:r>
            <a:endParaRPr/>
          </a:p>
          <a:p>
            <a:pPr indent="0" lvl="0" marL="0" rtl="0" algn="l">
              <a:spcBef>
                <a:spcPts val="1600"/>
              </a:spcBef>
              <a:spcAft>
                <a:spcPts val="0"/>
              </a:spcAft>
              <a:buNone/>
            </a:pPr>
            <a:r>
              <a:t/>
            </a:r>
            <a:endParaRPr/>
          </a:p>
          <a:p>
            <a:pPr indent="0" lvl="0" marL="0" rtl="0" algn="l">
              <a:spcBef>
                <a:spcPts val="1600"/>
              </a:spcBef>
              <a:spcAft>
                <a:spcPts val="1600"/>
              </a:spcAft>
              <a:buClr>
                <a:schemeClr val="dk2"/>
              </a:buClr>
              <a:buSzPts val="1100"/>
              <a:buFont typeface="Arial"/>
              <a:buNone/>
            </a:pPr>
            <a:r>
              <a:rPr lang="en" sz="1200"/>
              <a:t>Source:</a:t>
            </a:r>
            <a:r>
              <a:rPr i="1" lang="en" sz="1200"/>
              <a:t> The Schott Foundation, </a:t>
            </a:r>
            <a:r>
              <a:rPr i="1" lang="en" sz="1200" u="sng">
                <a:solidFill>
                  <a:schemeClr val="hlink"/>
                </a:solidFill>
                <a:hlinkClick r:id="rId3"/>
              </a:rPr>
              <a:t>http://schottfoundation.org/sites/default/files/restorative-practices-guide.pdf</a:t>
            </a:r>
            <a:r>
              <a:rPr i="1" lang="en" sz="1200"/>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Diversity Proclamation</a:t>
            </a:r>
            <a:endParaRPr/>
          </a:p>
        </p:txBody>
      </p:sp>
      <p:sp>
        <p:nvSpPr>
          <p:cNvPr id="192" name="Google Shape;192;p33"/>
          <p:cNvSpPr txBox="1"/>
          <p:nvPr>
            <p:ph idx="1" type="body"/>
          </p:nvPr>
        </p:nvSpPr>
        <p:spPr>
          <a:xfrm>
            <a:off x="311700" y="1234075"/>
            <a:ext cx="8520600" cy="36378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Clr>
                <a:schemeClr val="dk2"/>
              </a:buClr>
              <a:buSzPts val="1100"/>
              <a:buFont typeface="Arial"/>
              <a:buNone/>
            </a:pPr>
            <a:r>
              <a:rPr lang="en" sz="1200"/>
              <a:t>It is our moral imperative as human beings on this earth to be brave and true in celebrating the beauty and dignity in each life. We acknowledge and actively work to remedy historical injustices that have systematically marginalized communities around the world.</a:t>
            </a:r>
            <a:endParaRPr sz="1200"/>
          </a:p>
          <a:p>
            <a:pPr indent="0" lvl="0" marL="0" rtl="0" algn="l">
              <a:spcBef>
                <a:spcPts val="0"/>
              </a:spcBef>
              <a:spcAft>
                <a:spcPts val="0"/>
              </a:spcAft>
              <a:buClr>
                <a:schemeClr val="dk2"/>
              </a:buClr>
              <a:buSzPts val="1100"/>
              <a:buFont typeface="Arial"/>
              <a:buNone/>
            </a:pPr>
            <a:r>
              <a:t/>
            </a:r>
            <a:endParaRPr sz="1200"/>
          </a:p>
          <a:p>
            <a:pPr indent="0" lvl="0" marL="0" rtl="0" algn="l">
              <a:lnSpc>
                <a:spcPct val="138000"/>
              </a:lnSpc>
              <a:spcBef>
                <a:spcPts val="0"/>
              </a:spcBef>
              <a:spcAft>
                <a:spcPts val="0"/>
              </a:spcAft>
              <a:buClr>
                <a:schemeClr val="dk2"/>
              </a:buClr>
              <a:buSzPts val="1100"/>
              <a:buFont typeface="Arial"/>
              <a:buNone/>
            </a:pPr>
            <a:r>
              <a:rPr lang="en" sz="1200"/>
              <a:t>We promote understanding through courageous conversations; </a:t>
            </a:r>
            <a:endParaRPr sz="1200"/>
          </a:p>
          <a:p>
            <a:pPr indent="0" lvl="0" marL="0" rtl="0" algn="l">
              <a:lnSpc>
                <a:spcPct val="138000"/>
              </a:lnSpc>
              <a:spcBef>
                <a:spcPts val="0"/>
              </a:spcBef>
              <a:spcAft>
                <a:spcPts val="0"/>
              </a:spcAft>
              <a:buClr>
                <a:schemeClr val="dk2"/>
              </a:buClr>
              <a:buSzPts val="1100"/>
              <a:buFont typeface="Arial"/>
              <a:buNone/>
            </a:pPr>
            <a:r>
              <a:rPr lang="en" sz="1200"/>
              <a:t>We address and fight bias within ourselves and anywhere we find it;</a:t>
            </a:r>
            <a:endParaRPr sz="1200"/>
          </a:p>
          <a:p>
            <a:pPr indent="0" lvl="0" marL="0" rtl="0" algn="l">
              <a:lnSpc>
                <a:spcPct val="138000"/>
              </a:lnSpc>
              <a:spcBef>
                <a:spcPts val="0"/>
              </a:spcBef>
              <a:spcAft>
                <a:spcPts val="0"/>
              </a:spcAft>
              <a:buClr>
                <a:schemeClr val="dk2"/>
              </a:buClr>
              <a:buSzPts val="1100"/>
              <a:buFont typeface="Arial"/>
              <a:buNone/>
            </a:pPr>
            <a:r>
              <a:rPr lang="en" sz="1200"/>
              <a:t>We are unafraid to champion equity in our pursuit of justice;</a:t>
            </a:r>
            <a:endParaRPr sz="1200"/>
          </a:p>
          <a:p>
            <a:pPr indent="0" lvl="0" marL="0" rtl="0" algn="l">
              <a:lnSpc>
                <a:spcPct val="138000"/>
              </a:lnSpc>
              <a:spcBef>
                <a:spcPts val="0"/>
              </a:spcBef>
              <a:spcAft>
                <a:spcPts val="0"/>
              </a:spcAft>
              <a:buClr>
                <a:schemeClr val="dk2"/>
              </a:buClr>
              <a:buSzPts val="1100"/>
              <a:buFont typeface="Arial"/>
              <a:buNone/>
            </a:pPr>
            <a:r>
              <a:rPr lang="en" sz="1200"/>
              <a:t>We respect individual experiences and practice unconditional positive regard; </a:t>
            </a:r>
            <a:endParaRPr sz="1200"/>
          </a:p>
          <a:p>
            <a:pPr indent="0" lvl="0" marL="0" rtl="0" algn="l">
              <a:lnSpc>
                <a:spcPct val="138000"/>
              </a:lnSpc>
              <a:spcBef>
                <a:spcPts val="0"/>
              </a:spcBef>
              <a:spcAft>
                <a:spcPts val="0"/>
              </a:spcAft>
              <a:buClr>
                <a:schemeClr val="dk2"/>
              </a:buClr>
              <a:buSzPts val="1100"/>
              <a:buFont typeface="Arial"/>
              <a:buNone/>
            </a:pPr>
            <a:r>
              <a:rPr lang="en" sz="1200"/>
              <a:t>We foster an ethic of global citizenship that recognizes the inherent interconnectedness of the people and nations of the world;</a:t>
            </a:r>
            <a:endParaRPr sz="1200"/>
          </a:p>
          <a:p>
            <a:pPr indent="0" lvl="0" marL="0" rtl="0" algn="l">
              <a:lnSpc>
                <a:spcPct val="138000"/>
              </a:lnSpc>
              <a:spcBef>
                <a:spcPts val="0"/>
              </a:spcBef>
              <a:spcAft>
                <a:spcPts val="0"/>
              </a:spcAft>
              <a:buClr>
                <a:schemeClr val="dk2"/>
              </a:buClr>
              <a:buSzPts val="1100"/>
              <a:buFont typeface="Arial"/>
              <a:buNone/>
            </a:pPr>
            <a:r>
              <a:rPr lang="en" sz="1200"/>
              <a:t>We embrace the responsibility of empowering generations of thinkers to recognize their intellectual and moral blindspots, thoughtfully challenge the status quo, critically think through potential local and global solutions, and positively contribute to the betterment of the world around them.</a:t>
            </a:r>
            <a:endParaRPr sz="1200"/>
          </a:p>
          <a:p>
            <a:pPr indent="0" lvl="0" marL="0" rtl="0" algn="l">
              <a:lnSpc>
                <a:spcPct val="138000"/>
              </a:lnSpc>
              <a:spcBef>
                <a:spcPts val="0"/>
              </a:spcBef>
              <a:spcAft>
                <a:spcPts val="0"/>
              </a:spcAft>
              <a:buClr>
                <a:schemeClr val="dk2"/>
              </a:buClr>
              <a:buSzPts val="1100"/>
              <a:buFont typeface="Arial"/>
              <a:buNone/>
            </a:pPr>
            <a:r>
              <a:t/>
            </a:r>
            <a:endParaRPr sz="1200"/>
          </a:p>
          <a:p>
            <a:pPr indent="0" lvl="0" marL="0" rtl="0" algn="l">
              <a:spcBef>
                <a:spcPts val="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Diversity Proclamation</a:t>
            </a:r>
            <a:endParaRPr/>
          </a:p>
          <a:p>
            <a:pPr indent="0" lvl="0" marL="0" rtl="0" algn="l">
              <a:spcBef>
                <a:spcPts val="0"/>
              </a:spcBef>
              <a:spcAft>
                <a:spcPts val="0"/>
              </a:spcAft>
              <a:buNone/>
            </a:pPr>
            <a:r>
              <a:t/>
            </a:r>
            <a:endParaRPr/>
          </a:p>
        </p:txBody>
      </p:sp>
      <p:sp>
        <p:nvSpPr>
          <p:cNvPr id="198" name="Google Shape;198;p34"/>
          <p:cNvSpPr txBox="1"/>
          <p:nvPr>
            <p:ph idx="1" type="body"/>
          </p:nvPr>
        </p:nvSpPr>
        <p:spPr>
          <a:xfrm>
            <a:off x="311700" y="1234075"/>
            <a:ext cx="8520600" cy="37260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Clr>
                <a:schemeClr val="dk2"/>
              </a:buClr>
              <a:buSzPts val="1100"/>
              <a:buFont typeface="Arial"/>
              <a:buNone/>
            </a:pPr>
            <a:r>
              <a:rPr lang="en" sz="1200"/>
              <a:t>MIS stewards these principles by providing safe spaces conducive to growth through conscientious practices that include:</a:t>
            </a:r>
            <a:endParaRPr sz="1200"/>
          </a:p>
          <a:p>
            <a:pPr indent="0" lvl="0" marL="0" rtl="0" algn="l">
              <a:lnSpc>
                <a:spcPct val="138000"/>
              </a:lnSpc>
              <a:spcBef>
                <a:spcPts val="0"/>
              </a:spcBef>
              <a:spcAft>
                <a:spcPts val="0"/>
              </a:spcAft>
              <a:buClr>
                <a:schemeClr val="dk2"/>
              </a:buClr>
              <a:buSzPts val="1100"/>
              <a:buFont typeface="Arial"/>
              <a:buNone/>
            </a:pPr>
            <a:r>
              <a:t/>
            </a:r>
            <a:endParaRPr sz="1200"/>
          </a:p>
          <a:p>
            <a:pPr indent="-304800" lvl="0" marL="596900" rtl="0" algn="l">
              <a:spcBef>
                <a:spcPts val="0"/>
              </a:spcBef>
              <a:spcAft>
                <a:spcPts val="0"/>
              </a:spcAft>
              <a:buClr>
                <a:schemeClr val="dk2"/>
              </a:buClr>
              <a:buSzPts val="1200"/>
              <a:buFont typeface="Arial"/>
              <a:buChar char="●"/>
            </a:pPr>
            <a:r>
              <a:rPr lang="en" sz="1200"/>
              <a:t>Facilitating identity workspaces</a:t>
            </a:r>
            <a:endParaRPr sz="1200"/>
          </a:p>
          <a:p>
            <a:pPr indent="-304800" lvl="0" marL="596900" rtl="0" algn="l">
              <a:spcBef>
                <a:spcPts val="0"/>
              </a:spcBef>
              <a:spcAft>
                <a:spcPts val="0"/>
              </a:spcAft>
              <a:buClr>
                <a:schemeClr val="dk2"/>
              </a:buClr>
              <a:buSzPts val="1200"/>
              <a:buFont typeface="Arial"/>
              <a:buChar char="●"/>
            </a:pPr>
            <a:r>
              <a:rPr lang="en" sz="1200"/>
              <a:t>Designing culturally responsive classrooms and instruction</a:t>
            </a:r>
            <a:endParaRPr sz="1200"/>
          </a:p>
          <a:p>
            <a:pPr indent="-304800" lvl="0" marL="596900" rtl="0" algn="l">
              <a:spcBef>
                <a:spcPts val="0"/>
              </a:spcBef>
              <a:spcAft>
                <a:spcPts val="0"/>
              </a:spcAft>
              <a:buClr>
                <a:schemeClr val="dk2"/>
              </a:buClr>
              <a:buSzPts val="1200"/>
              <a:buFont typeface="Arial"/>
              <a:buChar char="●"/>
            </a:pPr>
            <a:r>
              <a:rPr lang="en" sz="1200"/>
              <a:t>Implementing inclusive recruiting and hiring practices</a:t>
            </a:r>
            <a:endParaRPr sz="1200"/>
          </a:p>
          <a:p>
            <a:pPr indent="-304800" lvl="0" marL="596900" rtl="0" algn="l">
              <a:spcBef>
                <a:spcPts val="0"/>
              </a:spcBef>
              <a:spcAft>
                <a:spcPts val="0"/>
              </a:spcAft>
              <a:buClr>
                <a:schemeClr val="dk2"/>
              </a:buClr>
              <a:buSzPts val="1200"/>
              <a:buFont typeface="Arial"/>
              <a:buChar char="●"/>
            </a:pPr>
            <a:r>
              <a:rPr lang="en" sz="1200"/>
              <a:t>Delivering intentional counseling lessons</a:t>
            </a:r>
            <a:endParaRPr sz="1200"/>
          </a:p>
          <a:p>
            <a:pPr indent="-304800" lvl="0" marL="596900" rtl="0" algn="l">
              <a:spcBef>
                <a:spcPts val="0"/>
              </a:spcBef>
              <a:spcAft>
                <a:spcPts val="0"/>
              </a:spcAft>
              <a:buClr>
                <a:schemeClr val="dk2"/>
              </a:buClr>
              <a:buSzPts val="1200"/>
              <a:buFont typeface="Arial"/>
              <a:buChar char="●"/>
            </a:pPr>
            <a:r>
              <a:rPr lang="en" sz="1200"/>
              <a:t>Fostering growth mindsets </a:t>
            </a:r>
            <a:endParaRPr sz="1200"/>
          </a:p>
          <a:p>
            <a:pPr indent="-304800" lvl="0" marL="596900" rtl="0" algn="l">
              <a:spcBef>
                <a:spcPts val="0"/>
              </a:spcBef>
              <a:spcAft>
                <a:spcPts val="0"/>
              </a:spcAft>
              <a:buClr>
                <a:schemeClr val="dk2"/>
              </a:buClr>
              <a:buSzPts val="1200"/>
              <a:buFont typeface="Arial"/>
              <a:buChar char="●"/>
            </a:pPr>
            <a:r>
              <a:rPr lang="en" sz="1200"/>
              <a:t>Minimizing bias in gifted identification </a:t>
            </a:r>
            <a:endParaRPr sz="1200"/>
          </a:p>
          <a:p>
            <a:pPr indent="-304800" lvl="0" marL="596900" rtl="0" algn="l">
              <a:spcBef>
                <a:spcPts val="0"/>
              </a:spcBef>
              <a:spcAft>
                <a:spcPts val="0"/>
              </a:spcAft>
              <a:buClr>
                <a:schemeClr val="dk2"/>
              </a:buClr>
              <a:buSzPts val="1200"/>
              <a:buFont typeface="Arial"/>
              <a:buChar char="●"/>
            </a:pPr>
            <a:r>
              <a:rPr lang="en" sz="1200"/>
              <a:t>Building authentic relationships with students and families</a:t>
            </a:r>
            <a:endParaRPr sz="1200"/>
          </a:p>
          <a:p>
            <a:pPr indent="-304800" lvl="0" marL="596900" rtl="0" algn="l">
              <a:spcBef>
                <a:spcPts val="0"/>
              </a:spcBef>
              <a:spcAft>
                <a:spcPts val="0"/>
              </a:spcAft>
              <a:buClr>
                <a:schemeClr val="dk2"/>
              </a:buClr>
              <a:buSzPts val="1200"/>
              <a:buFont typeface="Arial"/>
              <a:buChar char="●"/>
            </a:pPr>
            <a:r>
              <a:rPr lang="en" sz="1200"/>
              <a:t>Eliminating barriers to equity and access through scholarships</a:t>
            </a:r>
            <a:endParaRPr sz="1200"/>
          </a:p>
          <a:p>
            <a:pPr indent="-304800" lvl="0" marL="596900" rtl="0" algn="l">
              <a:spcBef>
                <a:spcPts val="0"/>
              </a:spcBef>
              <a:spcAft>
                <a:spcPts val="0"/>
              </a:spcAft>
              <a:buClr>
                <a:schemeClr val="dk2"/>
              </a:buClr>
              <a:buSzPts val="1200"/>
              <a:buFont typeface="Arial"/>
              <a:buChar char="●"/>
            </a:pPr>
            <a:r>
              <a:rPr lang="en" sz="1200"/>
              <a:t>Creating a community of curious co-learners between teachers and students</a:t>
            </a:r>
            <a:endParaRPr sz="1200"/>
          </a:p>
          <a:p>
            <a:pPr indent="0" lvl="0" marL="0" rtl="0" algn="l">
              <a:spcBef>
                <a:spcPts val="0"/>
              </a:spcBef>
              <a:spcAft>
                <a:spcPts val="0"/>
              </a:spcAft>
              <a:buClr>
                <a:schemeClr val="dk2"/>
              </a:buClr>
              <a:buSzPts val="1100"/>
              <a:buFont typeface="Arial"/>
              <a:buNone/>
            </a:pPr>
            <a:r>
              <a:t/>
            </a:r>
            <a:endParaRPr sz="1200"/>
          </a:p>
          <a:p>
            <a:pPr indent="0" lvl="0" marL="0" rtl="0" algn="l">
              <a:lnSpc>
                <a:spcPct val="138000"/>
              </a:lnSpc>
              <a:spcBef>
                <a:spcPts val="0"/>
              </a:spcBef>
              <a:spcAft>
                <a:spcPts val="0"/>
              </a:spcAft>
              <a:buClr>
                <a:schemeClr val="dk2"/>
              </a:buClr>
              <a:buSzPts val="1100"/>
              <a:buFont typeface="Arial"/>
              <a:buNone/>
            </a:pPr>
            <a:r>
              <a:rPr lang="en" sz="1200"/>
              <a:t>As part of our commitment to see learning as a limitless journey, MIS views this proclamation as an ever-evolving framework, subject to constant re-evaluation and expansion according to new insights gained from our work as members of the global community. </a:t>
            </a:r>
            <a:endParaRPr sz="1200"/>
          </a:p>
          <a:p>
            <a:pPr indent="0" lvl="0" marL="0" rtl="0" algn="l">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Characteristics of the Black, gifted learner</a:t>
            </a:r>
            <a:endParaRPr/>
          </a:p>
        </p:txBody>
      </p:sp>
      <p:sp>
        <p:nvSpPr>
          <p:cNvPr id="71" name="Google Shape;71;p15"/>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Often have emotional intensities</a:t>
            </a:r>
            <a:endParaRPr sz="2200"/>
          </a:p>
          <a:p>
            <a:pPr indent="-368300" lvl="0" marL="457200" rtl="0" algn="l">
              <a:spcBef>
                <a:spcPts val="0"/>
              </a:spcBef>
              <a:spcAft>
                <a:spcPts val="0"/>
              </a:spcAft>
              <a:buSzPts val="2200"/>
              <a:buChar char="●"/>
            </a:pPr>
            <a:r>
              <a:rPr lang="en" sz="2200"/>
              <a:t>Do not always excel in school</a:t>
            </a:r>
            <a:endParaRPr sz="2200"/>
          </a:p>
          <a:p>
            <a:pPr indent="-368300" lvl="0" marL="457200" rtl="0" algn="l">
              <a:spcBef>
                <a:spcPts val="0"/>
              </a:spcBef>
              <a:spcAft>
                <a:spcPts val="0"/>
              </a:spcAft>
              <a:buSzPts val="2200"/>
              <a:buChar char="●"/>
            </a:pPr>
            <a:r>
              <a:rPr lang="en" sz="2200"/>
              <a:t>Can have learning or attention difficulties</a:t>
            </a:r>
            <a:endParaRPr sz="2200"/>
          </a:p>
          <a:p>
            <a:pPr indent="-368300" lvl="0" marL="457200" rtl="0" algn="l">
              <a:spcBef>
                <a:spcPts val="0"/>
              </a:spcBef>
              <a:spcAft>
                <a:spcPts val="0"/>
              </a:spcAft>
              <a:buSzPts val="2200"/>
              <a:buChar char="●"/>
            </a:pPr>
            <a:r>
              <a:rPr lang="en" sz="2200"/>
              <a:t>May struggle socially</a:t>
            </a:r>
            <a:endParaRPr sz="2200"/>
          </a:p>
          <a:p>
            <a:pPr indent="-342900" lvl="0" marL="457200" rtl="0" algn="l">
              <a:spcBef>
                <a:spcPts val="0"/>
              </a:spcBef>
              <a:spcAft>
                <a:spcPts val="0"/>
              </a:spcAft>
              <a:buSzPts val="1800"/>
              <a:buChar char="●"/>
            </a:pPr>
            <a:r>
              <a:rPr lang="en" sz="2200"/>
              <a:t>Values a collectivist culture*</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317075" y="309625"/>
            <a:ext cx="8482800" cy="44391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2"/>
              </a:buClr>
              <a:buSzPts val="1100"/>
              <a:buFont typeface="Arial"/>
              <a:buNone/>
            </a:pPr>
            <a:r>
              <a:t/>
            </a:r>
            <a:endParaRPr b="0" sz="2400">
              <a:latin typeface="Arial"/>
              <a:ea typeface="Arial"/>
              <a:cs typeface="Arial"/>
              <a:sym typeface="Arial"/>
            </a:endParaRPr>
          </a:p>
          <a:p>
            <a:pPr indent="0" lvl="0" marL="0" rtl="0" algn="ctr">
              <a:lnSpc>
                <a:spcPct val="115000"/>
              </a:lnSpc>
              <a:spcBef>
                <a:spcPts val="0"/>
              </a:spcBef>
              <a:spcAft>
                <a:spcPts val="0"/>
              </a:spcAft>
              <a:buClr>
                <a:schemeClr val="dk2"/>
              </a:buClr>
              <a:buSzPts val="1100"/>
              <a:buFont typeface="Arial"/>
              <a:buNone/>
            </a:pPr>
            <a:r>
              <a:t/>
            </a:r>
            <a:endParaRPr b="0" sz="2400">
              <a:latin typeface="Arial"/>
              <a:ea typeface="Arial"/>
              <a:cs typeface="Arial"/>
              <a:sym typeface="Arial"/>
            </a:endParaRPr>
          </a:p>
          <a:p>
            <a:pPr indent="0" lvl="0" marL="0" rtl="0" algn="ctr">
              <a:lnSpc>
                <a:spcPct val="115000"/>
              </a:lnSpc>
              <a:spcBef>
                <a:spcPts val="0"/>
              </a:spcBef>
              <a:spcAft>
                <a:spcPts val="0"/>
              </a:spcAft>
              <a:buClr>
                <a:schemeClr val="dk2"/>
              </a:buClr>
              <a:buSzPts val="1100"/>
              <a:buFont typeface="Arial"/>
              <a:buNone/>
            </a:pPr>
            <a:r>
              <a:t/>
            </a:r>
            <a:endParaRPr b="0" sz="2400">
              <a:latin typeface="Arial"/>
              <a:ea typeface="Arial"/>
              <a:cs typeface="Arial"/>
              <a:sym typeface="Arial"/>
            </a:endParaRPr>
          </a:p>
          <a:p>
            <a:pPr indent="0" lvl="0" marL="0" rtl="0" algn="ctr">
              <a:lnSpc>
                <a:spcPct val="115000"/>
              </a:lnSpc>
              <a:spcBef>
                <a:spcPts val="0"/>
              </a:spcBef>
              <a:spcAft>
                <a:spcPts val="0"/>
              </a:spcAft>
              <a:buClr>
                <a:schemeClr val="dk2"/>
              </a:buClr>
              <a:buSzPts val="1100"/>
              <a:buFont typeface="Arial"/>
              <a:buNone/>
            </a:pPr>
            <a:r>
              <a:t/>
            </a:r>
            <a:endParaRPr b="0" sz="2400">
              <a:latin typeface="Arial"/>
              <a:ea typeface="Arial"/>
              <a:cs typeface="Arial"/>
              <a:sym typeface="Arial"/>
            </a:endParaRPr>
          </a:p>
          <a:p>
            <a:pPr indent="0" lvl="0" marL="0" rtl="0" algn="ctr">
              <a:lnSpc>
                <a:spcPct val="115000"/>
              </a:lnSpc>
              <a:spcBef>
                <a:spcPts val="0"/>
              </a:spcBef>
              <a:spcAft>
                <a:spcPts val="0"/>
              </a:spcAft>
              <a:buClr>
                <a:schemeClr val="dk2"/>
              </a:buClr>
              <a:buSzPts val="1100"/>
              <a:buFont typeface="Arial"/>
              <a:buNone/>
            </a:pPr>
            <a:r>
              <a:t/>
            </a:r>
            <a:endParaRPr sz="2800">
              <a:latin typeface="Arial"/>
              <a:ea typeface="Arial"/>
              <a:cs typeface="Arial"/>
              <a:sym typeface="Arial"/>
            </a:endParaRPr>
          </a:p>
          <a:p>
            <a:pPr indent="0" lvl="0" marL="0" rtl="0" algn="ctr">
              <a:lnSpc>
                <a:spcPct val="115000"/>
              </a:lnSpc>
              <a:spcBef>
                <a:spcPts val="0"/>
              </a:spcBef>
              <a:spcAft>
                <a:spcPts val="0"/>
              </a:spcAft>
              <a:buClr>
                <a:schemeClr val="dk2"/>
              </a:buClr>
              <a:buSzPts val="1100"/>
              <a:buFont typeface="Arial"/>
              <a:buNone/>
            </a:pPr>
            <a:r>
              <a:rPr lang="en" sz="2800">
                <a:latin typeface="Arial"/>
                <a:ea typeface="Arial"/>
                <a:cs typeface="Arial"/>
                <a:sym typeface="Arial"/>
              </a:rPr>
              <a:t>#bebrave</a:t>
            </a:r>
            <a:endParaRPr sz="2800">
              <a:latin typeface="Arial"/>
              <a:ea typeface="Arial"/>
              <a:cs typeface="Arial"/>
              <a:sym typeface="Arial"/>
            </a:endParaRPr>
          </a:p>
          <a:p>
            <a:pPr indent="0" lvl="0" marL="0" rtl="0" algn="ctr">
              <a:lnSpc>
                <a:spcPct val="115000"/>
              </a:lnSpc>
              <a:spcBef>
                <a:spcPts val="0"/>
              </a:spcBef>
              <a:spcAft>
                <a:spcPts val="0"/>
              </a:spcAft>
              <a:buClr>
                <a:schemeClr val="dk2"/>
              </a:buClr>
              <a:buSzPts val="1100"/>
              <a:buFont typeface="Arial"/>
              <a:buNone/>
            </a:pPr>
            <a:r>
              <a:t/>
            </a:r>
            <a:endParaRPr b="0" sz="2400">
              <a:latin typeface="Arial"/>
              <a:ea typeface="Arial"/>
              <a:cs typeface="Arial"/>
              <a:sym typeface="Arial"/>
            </a:endParaRPr>
          </a:p>
          <a:p>
            <a:pPr indent="0" lvl="0" marL="0" rtl="0" algn="ctr">
              <a:lnSpc>
                <a:spcPct val="115000"/>
              </a:lnSpc>
              <a:spcBef>
                <a:spcPts val="0"/>
              </a:spcBef>
              <a:spcAft>
                <a:spcPts val="0"/>
              </a:spcAft>
              <a:buClr>
                <a:schemeClr val="dk2"/>
              </a:buClr>
              <a:buSzPts val="1100"/>
              <a:buFont typeface="Arial"/>
              <a:buNone/>
            </a:pPr>
            <a:r>
              <a:rPr b="0" lang="en" sz="2400">
                <a:latin typeface="Arial"/>
                <a:ea typeface="Arial"/>
                <a:cs typeface="Arial"/>
                <a:sym typeface="Arial"/>
              </a:rPr>
              <a:t>“There are many persons ready to do what is right because in their hearts they know it is right. But they hesitate, waiting for the other [one] to make the first move - and [the other], in turn, waits for you. The minute a person whose word means a great deal dares to take the openhearted and courageous way, many others follow.”</a:t>
            </a:r>
            <a:endParaRPr b="0" sz="2400">
              <a:latin typeface="Arial"/>
              <a:ea typeface="Arial"/>
              <a:cs typeface="Arial"/>
              <a:sym typeface="Arial"/>
            </a:endParaRPr>
          </a:p>
          <a:p>
            <a:pPr indent="0" lvl="0" marL="0" rtl="0" algn="ctr">
              <a:lnSpc>
                <a:spcPct val="115000"/>
              </a:lnSpc>
              <a:spcBef>
                <a:spcPts val="0"/>
              </a:spcBef>
              <a:spcAft>
                <a:spcPts val="0"/>
              </a:spcAft>
              <a:buClr>
                <a:schemeClr val="dk2"/>
              </a:buClr>
              <a:buSzPts val="1100"/>
              <a:buFont typeface="Arial"/>
              <a:buNone/>
            </a:pPr>
            <a:r>
              <a:t/>
            </a:r>
            <a:endParaRPr b="0" sz="2400">
              <a:latin typeface="Arial"/>
              <a:ea typeface="Arial"/>
              <a:cs typeface="Arial"/>
              <a:sym typeface="Arial"/>
            </a:endParaRPr>
          </a:p>
          <a:p>
            <a:pPr indent="0" lvl="0" marL="0" rtl="0" algn="r">
              <a:lnSpc>
                <a:spcPct val="115000"/>
              </a:lnSpc>
              <a:spcBef>
                <a:spcPts val="0"/>
              </a:spcBef>
              <a:spcAft>
                <a:spcPts val="0"/>
              </a:spcAft>
              <a:buClr>
                <a:schemeClr val="dk2"/>
              </a:buClr>
              <a:buSzPts val="1100"/>
              <a:buFont typeface="Arial"/>
              <a:buNone/>
            </a:pPr>
            <a:r>
              <a:rPr b="0" i="1" lang="en" sz="2400">
                <a:latin typeface="Arial"/>
                <a:ea typeface="Arial"/>
                <a:cs typeface="Arial"/>
                <a:sym typeface="Arial"/>
              </a:rPr>
              <a:t>Marian Anderson, 1956</a:t>
            </a:r>
            <a:endParaRPr b="0" i="1" sz="2400">
              <a:latin typeface="Arial"/>
              <a:ea typeface="Arial"/>
              <a:cs typeface="Arial"/>
              <a:sym typeface="Arial"/>
            </a:endParaRPr>
          </a:p>
          <a:p>
            <a:pPr indent="0" lvl="0" marL="0" rtl="0" algn="ctr">
              <a:lnSpc>
                <a:spcPct val="115000"/>
              </a:lnSpc>
              <a:spcBef>
                <a:spcPts val="0"/>
              </a:spcBef>
              <a:spcAft>
                <a:spcPts val="0"/>
              </a:spcAft>
              <a:buClr>
                <a:schemeClr val="dk2"/>
              </a:buClr>
              <a:buSzPts val="1100"/>
              <a:buFont typeface="Arial"/>
              <a:buNone/>
            </a:pPr>
            <a:r>
              <a:t/>
            </a:r>
            <a:endParaRPr b="0" sz="2400">
              <a:latin typeface="Arial"/>
              <a:ea typeface="Arial"/>
              <a:cs typeface="Arial"/>
              <a:sym typeface="Arial"/>
            </a:endParaRPr>
          </a:p>
          <a:p>
            <a:pPr indent="0" lvl="0" marL="0" rtl="0" algn="l">
              <a:lnSpc>
                <a:spcPct val="115000"/>
              </a:lnSpc>
              <a:spcBef>
                <a:spcPts val="0"/>
              </a:spcBef>
              <a:spcAft>
                <a:spcPts val="0"/>
              </a:spcAft>
              <a:buClr>
                <a:schemeClr val="dk2"/>
              </a:buClr>
              <a:buSzPts val="1100"/>
              <a:buFont typeface="Arial"/>
              <a:buNone/>
            </a:pPr>
            <a:r>
              <a:t/>
            </a:r>
            <a:endParaRPr b="0" sz="2400">
              <a:solidFill>
                <a:srgbClr val="233A44"/>
              </a:solidFill>
              <a:latin typeface="Nunito"/>
              <a:ea typeface="Nunito"/>
              <a:cs typeface="Nunito"/>
              <a:sym typeface="Nunito"/>
            </a:endParaRPr>
          </a:p>
          <a:p>
            <a:pPr indent="0" lvl="0" marL="0" rtl="0" algn="ctr">
              <a:spcBef>
                <a:spcPts val="0"/>
              </a:spcBef>
              <a:spcAft>
                <a:spcPts val="0"/>
              </a:spcAft>
              <a:buClr>
                <a:schemeClr val="dk2"/>
              </a:buClr>
              <a:buSzPts val="1100"/>
              <a:buFont typeface="Arial"/>
              <a:buNone/>
            </a:pPr>
            <a:r>
              <a:t/>
            </a:r>
            <a:endParaRPr b="0" sz="2400">
              <a:solidFill>
                <a:srgbClr val="233A44"/>
              </a:solidFill>
              <a:latin typeface="Nunito"/>
              <a:ea typeface="Nunito"/>
              <a:cs typeface="Nunito"/>
              <a:sym typeface="Nunito"/>
            </a:endParaRPr>
          </a:p>
          <a:p>
            <a:pPr indent="0" lvl="0" marL="0" rtl="0" algn="ctr">
              <a:spcBef>
                <a:spcPts val="0"/>
              </a:spcBef>
              <a:spcAft>
                <a:spcPts val="0"/>
              </a:spcAft>
              <a:buClr>
                <a:schemeClr val="dk2"/>
              </a:buClr>
              <a:buSzPts val="1100"/>
              <a:buFont typeface="Arial"/>
              <a:buNone/>
            </a:pPr>
            <a:r>
              <a:t/>
            </a:r>
            <a:endParaRPr b="0" sz="3200">
              <a:solidFill>
                <a:srgbClr val="233A44"/>
              </a:solidFill>
              <a:latin typeface="Nunito"/>
              <a:ea typeface="Nunito"/>
              <a:cs typeface="Nunito"/>
              <a:sym typeface="Nunito"/>
            </a:endParaRPr>
          </a:p>
          <a:p>
            <a:pPr indent="0" lvl="0" marL="0" rtl="0" algn="ctr">
              <a:spcBef>
                <a:spcPts val="0"/>
              </a:spcBef>
              <a:spcAft>
                <a:spcPts val="0"/>
              </a:spcAft>
              <a:buClr>
                <a:schemeClr val="dk2"/>
              </a:buClr>
              <a:buSzPts val="1100"/>
              <a:buFont typeface="Arial"/>
              <a:buNone/>
            </a:pPr>
            <a:r>
              <a:t/>
            </a:r>
            <a:endParaRPr b="0" sz="3200">
              <a:solidFill>
                <a:srgbClr val="233A44"/>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Objective</a:t>
            </a:r>
            <a:endParaRPr/>
          </a:p>
        </p:txBody>
      </p:sp>
      <p:sp>
        <p:nvSpPr>
          <p:cNvPr id="82" name="Google Shape;82;p17"/>
          <p:cNvSpPr txBox="1"/>
          <p:nvPr>
            <p:ph idx="1" type="body"/>
          </p:nvPr>
        </p:nvSpPr>
        <p:spPr>
          <a:xfrm>
            <a:off x="207275" y="1017725"/>
            <a:ext cx="4928700" cy="3551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 sz="1800">
                <a:solidFill>
                  <a:srgbClr val="000000"/>
                </a:solidFill>
              </a:rPr>
              <a:t>To examine the levels of support to develop students to be able to live in a </a:t>
            </a:r>
            <a:r>
              <a:rPr i="1" lang="en" sz="1800">
                <a:solidFill>
                  <a:srgbClr val="000000"/>
                </a:solidFill>
              </a:rPr>
              <a:t>multicultural, multiracial, multilingual</a:t>
            </a:r>
            <a:r>
              <a:rPr lang="en" sz="1800">
                <a:solidFill>
                  <a:srgbClr val="000000"/>
                </a:solidFill>
              </a:rPr>
              <a:t> world</a:t>
            </a:r>
            <a:endParaRPr sz="1800">
              <a:solidFill>
                <a:srgbClr val="000000"/>
              </a:solidFill>
            </a:endParaRPr>
          </a:p>
          <a:p>
            <a:pPr indent="0" lvl="0" marL="0" rtl="0" algn="l">
              <a:spcBef>
                <a:spcPts val="0"/>
              </a:spcBef>
              <a:spcAft>
                <a:spcPts val="0"/>
              </a:spcAft>
              <a:buNone/>
            </a:pPr>
            <a:r>
              <a:t/>
            </a:r>
            <a:endParaRPr/>
          </a:p>
          <a:p>
            <a:pPr indent="-342900" lvl="0" marL="457200" rtl="0" algn="l">
              <a:spcBef>
                <a:spcPts val="1600"/>
              </a:spcBef>
              <a:spcAft>
                <a:spcPts val="0"/>
              </a:spcAft>
              <a:buSzPts val="1800"/>
              <a:buAutoNum type="arabicPeriod"/>
            </a:pPr>
            <a:r>
              <a:rPr lang="en" sz="1800"/>
              <a:t>School Structure</a:t>
            </a:r>
            <a:endParaRPr sz="1800"/>
          </a:p>
          <a:p>
            <a:pPr indent="-342900" lvl="0" marL="457200" rtl="0" algn="l">
              <a:spcBef>
                <a:spcPts val="0"/>
              </a:spcBef>
              <a:spcAft>
                <a:spcPts val="0"/>
              </a:spcAft>
              <a:buSzPts val="1800"/>
              <a:buAutoNum type="arabicPeriod"/>
            </a:pPr>
            <a:r>
              <a:rPr lang="en" sz="1800"/>
              <a:t>Classroom Structure</a:t>
            </a:r>
            <a:endParaRPr sz="1800"/>
          </a:p>
          <a:p>
            <a:pPr indent="-342900" lvl="0" marL="457200" rtl="0" algn="l">
              <a:spcBef>
                <a:spcPts val="0"/>
              </a:spcBef>
              <a:spcAft>
                <a:spcPts val="0"/>
              </a:spcAft>
              <a:buSzPts val="1800"/>
              <a:buAutoNum type="arabicPeriod"/>
            </a:pPr>
            <a:r>
              <a:rPr lang="en" sz="1800"/>
              <a:t>Social-Emotional Structure</a:t>
            </a:r>
            <a:endParaRPr sz="1800"/>
          </a:p>
          <a:p>
            <a:pPr indent="0" lvl="0" marL="0" rtl="0" algn="l">
              <a:spcBef>
                <a:spcPts val="1600"/>
              </a:spcBef>
              <a:spcAft>
                <a:spcPts val="0"/>
              </a:spcAft>
              <a:buNone/>
            </a:pPr>
            <a:r>
              <a:rPr b="1" lang="en"/>
              <a:t>  </a:t>
            </a:r>
            <a:endParaRPr b="1"/>
          </a:p>
          <a:p>
            <a:pPr indent="0" lvl="0" marL="0" rtl="0" algn="ctr">
              <a:spcBef>
                <a:spcPts val="1600"/>
              </a:spcBef>
              <a:spcAft>
                <a:spcPts val="1600"/>
              </a:spcAft>
              <a:buNone/>
            </a:pPr>
            <a:r>
              <a:t/>
            </a:r>
            <a:endParaRPr sz="1800"/>
          </a:p>
        </p:txBody>
      </p:sp>
      <p:pic>
        <p:nvPicPr>
          <p:cNvPr id="83" name="Google Shape;83;p17"/>
          <p:cNvPicPr preferRelativeResize="0"/>
          <p:nvPr/>
        </p:nvPicPr>
        <p:blipFill>
          <a:blip r:embed="rId3">
            <a:alphaModFix/>
          </a:blip>
          <a:stretch>
            <a:fillRect/>
          </a:stretch>
        </p:blipFill>
        <p:spPr>
          <a:xfrm>
            <a:off x="5254100" y="516750"/>
            <a:ext cx="3082500" cy="411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8"/>
          <p:cNvSpPr txBox="1"/>
          <p:nvPr>
            <p:ph type="title"/>
          </p:nvPr>
        </p:nvSpPr>
        <p:spPr>
          <a:xfrm>
            <a:off x="181325" y="103625"/>
            <a:ext cx="4973700" cy="81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School Demographics</a:t>
            </a:r>
            <a:endParaRPr sz="2400"/>
          </a:p>
        </p:txBody>
      </p:sp>
      <p:pic>
        <p:nvPicPr>
          <p:cNvPr id="89" name="Google Shape;89;p18"/>
          <p:cNvPicPr preferRelativeResize="0"/>
          <p:nvPr/>
        </p:nvPicPr>
        <p:blipFill>
          <a:blip r:embed="rId3">
            <a:alphaModFix/>
          </a:blip>
          <a:stretch>
            <a:fillRect/>
          </a:stretch>
        </p:blipFill>
        <p:spPr>
          <a:xfrm>
            <a:off x="152400" y="1066625"/>
            <a:ext cx="8839200" cy="33311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title"/>
          </p:nvPr>
        </p:nvSpPr>
        <p:spPr>
          <a:xfrm>
            <a:off x="360750" y="59475"/>
            <a:ext cx="3408300" cy="234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School Structure</a:t>
            </a:r>
            <a:endParaRPr/>
          </a:p>
        </p:txBody>
      </p:sp>
      <p:sp>
        <p:nvSpPr>
          <p:cNvPr id="95" name="Google Shape;95;p19"/>
          <p:cNvSpPr txBox="1"/>
          <p:nvPr>
            <p:ph idx="4294967295" type="body"/>
          </p:nvPr>
        </p:nvSpPr>
        <p:spPr>
          <a:xfrm>
            <a:off x="562925" y="2093625"/>
            <a:ext cx="5094000" cy="2913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lt1"/>
              </a:buClr>
              <a:buSzPts val="2400"/>
              <a:buChar char="●"/>
            </a:pPr>
            <a:r>
              <a:rPr lang="en" sz="2400">
                <a:solidFill>
                  <a:schemeClr val="lt1"/>
                </a:solidFill>
              </a:rPr>
              <a:t>Gifted Identification Process</a:t>
            </a:r>
            <a:endParaRPr sz="2400">
              <a:solidFill>
                <a:schemeClr val="lt1"/>
              </a:solidFill>
            </a:endParaRPr>
          </a:p>
          <a:p>
            <a:pPr indent="-381000" lvl="0" marL="457200" rtl="0" algn="l">
              <a:spcBef>
                <a:spcPts val="0"/>
              </a:spcBef>
              <a:spcAft>
                <a:spcPts val="0"/>
              </a:spcAft>
              <a:buClr>
                <a:schemeClr val="lt1"/>
              </a:buClr>
              <a:buSzPts val="2400"/>
              <a:buChar char="●"/>
            </a:pPr>
            <a:r>
              <a:rPr lang="en" sz="2400">
                <a:solidFill>
                  <a:schemeClr val="lt1"/>
                </a:solidFill>
              </a:rPr>
              <a:t>Diverse Staff</a:t>
            </a:r>
            <a:endParaRPr sz="2400">
              <a:solidFill>
                <a:schemeClr val="lt1"/>
              </a:solidFill>
            </a:endParaRPr>
          </a:p>
          <a:p>
            <a:pPr indent="-381000" lvl="0" marL="457200" rtl="0" algn="l">
              <a:spcBef>
                <a:spcPts val="0"/>
              </a:spcBef>
              <a:spcAft>
                <a:spcPts val="0"/>
              </a:spcAft>
              <a:buClr>
                <a:schemeClr val="lt1"/>
              </a:buClr>
              <a:buSzPts val="2400"/>
              <a:buChar char="●"/>
            </a:pPr>
            <a:r>
              <a:rPr lang="en" sz="2400">
                <a:solidFill>
                  <a:schemeClr val="lt1"/>
                </a:solidFill>
              </a:rPr>
              <a:t>Brave Conversations</a:t>
            </a:r>
            <a:endParaRPr sz="2400">
              <a:solidFill>
                <a:schemeClr val="lt1"/>
              </a:solidFill>
            </a:endParaRPr>
          </a:p>
          <a:p>
            <a:pPr indent="0" lvl="0" marL="0" rtl="0" algn="l">
              <a:spcBef>
                <a:spcPts val="1600"/>
              </a:spcBef>
              <a:spcAft>
                <a:spcPts val="0"/>
              </a:spcAft>
              <a:buNone/>
            </a:pPr>
            <a:r>
              <a:t/>
            </a:r>
            <a:endParaRPr/>
          </a:p>
          <a:p>
            <a:pPr indent="0" lvl="0" marL="0" rtl="0" algn="l">
              <a:spcBef>
                <a:spcPts val="0"/>
              </a:spcBef>
              <a:spcAft>
                <a:spcPts val="1600"/>
              </a:spcAft>
              <a:buNone/>
            </a:pPr>
            <a:r>
              <a:t/>
            </a:r>
            <a:endParaRPr/>
          </a:p>
        </p:txBody>
      </p:sp>
      <p:pic>
        <p:nvPicPr>
          <p:cNvPr id="96" name="Google Shape;96;p19"/>
          <p:cNvPicPr preferRelativeResize="0"/>
          <p:nvPr/>
        </p:nvPicPr>
        <p:blipFill>
          <a:blip r:embed="rId3">
            <a:alphaModFix/>
          </a:blip>
          <a:stretch>
            <a:fillRect/>
          </a:stretch>
        </p:blipFill>
        <p:spPr>
          <a:xfrm>
            <a:off x="6904519" y="603325"/>
            <a:ext cx="1963274" cy="26176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156275" y="173250"/>
            <a:ext cx="86292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School Structure</a:t>
            </a:r>
            <a:endParaRPr/>
          </a:p>
        </p:txBody>
      </p:sp>
      <p:sp>
        <p:nvSpPr>
          <p:cNvPr id="102" name="Google Shape;102;p20"/>
          <p:cNvSpPr txBox="1"/>
          <p:nvPr>
            <p:ph idx="1" type="body"/>
          </p:nvPr>
        </p:nvSpPr>
        <p:spPr>
          <a:xfrm>
            <a:off x="5157325" y="951975"/>
            <a:ext cx="3363300" cy="368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Gifted Identification Process</a:t>
            </a:r>
            <a:endParaRPr/>
          </a:p>
          <a:p>
            <a:pPr indent="0" lvl="0" marL="0" rtl="0" algn="l">
              <a:spcBef>
                <a:spcPts val="1600"/>
              </a:spcBef>
              <a:spcAft>
                <a:spcPts val="0"/>
              </a:spcAft>
              <a:buNone/>
            </a:pPr>
            <a:r>
              <a:rPr lang="en"/>
              <a:t>Utilize multiple criteria to assess student abilities</a:t>
            </a:r>
            <a:endParaRPr/>
          </a:p>
          <a:p>
            <a:pPr indent="-342900" lvl="0" marL="457200" rtl="0" algn="l">
              <a:spcBef>
                <a:spcPts val="1600"/>
              </a:spcBef>
              <a:spcAft>
                <a:spcPts val="0"/>
              </a:spcAft>
              <a:buSzPts val="1800"/>
              <a:buChar char="●"/>
            </a:pPr>
            <a:r>
              <a:rPr lang="en"/>
              <a:t>Cognitive Test</a:t>
            </a:r>
            <a:endParaRPr/>
          </a:p>
          <a:p>
            <a:pPr indent="-342900" lvl="0" marL="457200" rtl="0" algn="l">
              <a:spcBef>
                <a:spcPts val="0"/>
              </a:spcBef>
              <a:spcAft>
                <a:spcPts val="0"/>
              </a:spcAft>
              <a:buSzPts val="1800"/>
              <a:buChar char="●"/>
            </a:pPr>
            <a:r>
              <a:rPr lang="en"/>
              <a:t>Work Samples</a:t>
            </a:r>
            <a:endParaRPr/>
          </a:p>
          <a:p>
            <a:pPr indent="-342900" lvl="0" marL="457200" rtl="0" algn="l">
              <a:spcBef>
                <a:spcPts val="0"/>
              </a:spcBef>
              <a:spcAft>
                <a:spcPts val="0"/>
              </a:spcAft>
              <a:buSzPts val="1800"/>
              <a:buChar char="●"/>
            </a:pPr>
            <a:r>
              <a:rPr lang="en"/>
              <a:t>Teacher Recommendations</a:t>
            </a:r>
            <a:endParaRPr/>
          </a:p>
          <a:p>
            <a:pPr indent="-342900" lvl="0" marL="457200" rtl="0" algn="l">
              <a:spcBef>
                <a:spcPts val="0"/>
              </a:spcBef>
              <a:spcAft>
                <a:spcPts val="0"/>
              </a:spcAft>
              <a:buSzPts val="1800"/>
              <a:buChar char="●"/>
            </a:pPr>
            <a:r>
              <a:rPr lang="en"/>
              <a:t>Interview/Observation</a:t>
            </a:r>
            <a:endParaRPr/>
          </a:p>
          <a:p>
            <a:pPr indent="0" lvl="0" marL="0" rtl="0" algn="l">
              <a:spcBef>
                <a:spcPts val="1600"/>
              </a:spcBef>
              <a:spcAft>
                <a:spcPts val="1600"/>
              </a:spcAft>
              <a:buNone/>
            </a:pPr>
            <a:r>
              <a:t/>
            </a:r>
            <a:endParaRPr/>
          </a:p>
        </p:txBody>
      </p:sp>
      <p:pic>
        <p:nvPicPr>
          <p:cNvPr id="103" name="Google Shape;103;p20"/>
          <p:cNvPicPr preferRelativeResize="0"/>
          <p:nvPr/>
        </p:nvPicPr>
        <p:blipFill>
          <a:blip r:embed="rId3">
            <a:alphaModFix/>
          </a:blip>
          <a:stretch>
            <a:fillRect/>
          </a:stretch>
        </p:blipFill>
        <p:spPr>
          <a:xfrm>
            <a:off x="343975" y="745950"/>
            <a:ext cx="3069563" cy="4092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School Structure</a:t>
            </a:r>
            <a:endParaRPr/>
          </a:p>
        </p:txBody>
      </p:sp>
      <p:sp>
        <p:nvSpPr>
          <p:cNvPr id="109" name="Google Shape;109;p21"/>
          <p:cNvSpPr txBox="1"/>
          <p:nvPr>
            <p:ph idx="1" type="body"/>
          </p:nvPr>
        </p:nvSpPr>
        <p:spPr>
          <a:xfrm>
            <a:off x="160425" y="504050"/>
            <a:ext cx="4806900" cy="4064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000"/>
              <a:t>Recruiting and Retaining Diverse Gifted Certified Staff</a:t>
            </a:r>
            <a:endParaRPr b="1" sz="2000"/>
          </a:p>
        </p:txBody>
      </p:sp>
      <p:sp>
        <p:nvSpPr>
          <p:cNvPr id="110" name="Google Shape;110;p21"/>
          <p:cNvSpPr txBox="1"/>
          <p:nvPr>
            <p:ph idx="2" type="body"/>
          </p:nvPr>
        </p:nvSpPr>
        <p:spPr>
          <a:xfrm>
            <a:off x="5161125" y="1334075"/>
            <a:ext cx="3671100" cy="3234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Teacher of color job fair</a:t>
            </a:r>
            <a:endParaRPr sz="2000"/>
          </a:p>
          <a:p>
            <a:pPr indent="-355600" lvl="0" marL="457200" rtl="0" algn="l">
              <a:spcBef>
                <a:spcPts val="0"/>
              </a:spcBef>
              <a:spcAft>
                <a:spcPts val="0"/>
              </a:spcAft>
              <a:buSzPts val="2000"/>
              <a:buChar char="●"/>
            </a:pPr>
            <a:r>
              <a:rPr lang="en" sz="2000"/>
              <a:t>Various social media  groups</a:t>
            </a:r>
            <a:endParaRPr sz="2000"/>
          </a:p>
          <a:p>
            <a:pPr indent="-355600" lvl="0" marL="457200" rtl="0" algn="l">
              <a:spcBef>
                <a:spcPts val="0"/>
              </a:spcBef>
              <a:spcAft>
                <a:spcPts val="0"/>
              </a:spcAft>
              <a:buSzPts val="2000"/>
              <a:buChar char="●"/>
            </a:pPr>
            <a:r>
              <a:rPr lang="en" sz="2000"/>
              <a:t>Staff identity Workspace groups</a:t>
            </a:r>
            <a:endParaRPr sz="2000"/>
          </a:p>
          <a:p>
            <a:pPr indent="-355600" lvl="0" marL="457200" rtl="0" algn="l">
              <a:spcBef>
                <a:spcPts val="0"/>
              </a:spcBef>
              <a:spcAft>
                <a:spcPts val="0"/>
              </a:spcAft>
              <a:buSzPts val="2000"/>
              <a:buChar char="●"/>
            </a:pPr>
            <a:r>
              <a:rPr lang="en" sz="2000"/>
              <a:t>Workforce Diversity Reflection (annually)</a:t>
            </a:r>
            <a:endParaRPr sz="2000"/>
          </a:p>
        </p:txBody>
      </p:sp>
      <p:pic>
        <p:nvPicPr>
          <p:cNvPr id="111" name="Google Shape;111;p21"/>
          <p:cNvPicPr preferRelativeResize="0"/>
          <p:nvPr/>
        </p:nvPicPr>
        <p:blipFill>
          <a:blip r:embed="rId3">
            <a:alphaModFix/>
          </a:blip>
          <a:stretch>
            <a:fillRect/>
          </a:stretch>
        </p:blipFill>
        <p:spPr>
          <a:xfrm>
            <a:off x="355475" y="1334075"/>
            <a:ext cx="4355978" cy="32679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